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  <p:sldMasterId id="2147483694" r:id="rId5"/>
    <p:sldMasterId id="2147483738" r:id="rId6"/>
  </p:sldMasterIdLst>
  <p:notesMasterIdLst>
    <p:notesMasterId r:id="rId27"/>
  </p:notesMasterIdLst>
  <p:sldIdLst>
    <p:sldId id="263" r:id="rId7"/>
    <p:sldId id="861" r:id="rId8"/>
    <p:sldId id="734" r:id="rId9"/>
    <p:sldId id="858" r:id="rId10"/>
    <p:sldId id="859" r:id="rId11"/>
    <p:sldId id="773" r:id="rId12"/>
    <p:sldId id="591" r:id="rId13"/>
    <p:sldId id="655" r:id="rId14"/>
    <p:sldId id="818" r:id="rId15"/>
    <p:sldId id="822" r:id="rId16"/>
    <p:sldId id="862" r:id="rId17"/>
    <p:sldId id="846" r:id="rId18"/>
    <p:sldId id="855" r:id="rId19"/>
    <p:sldId id="852" r:id="rId20"/>
    <p:sldId id="853" r:id="rId21"/>
    <p:sldId id="830" r:id="rId22"/>
    <p:sldId id="847" r:id="rId23"/>
    <p:sldId id="848" r:id="rId24"/>
    <p:sldId id="831" r:id="rId25"/>
    <p:sldId id="860" r:id="rId26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7DD"/>
    <a:srgbClr val="889F4B"/>
    <a:srgbClr val="D719B9"/>
    <a:srgbClr val="FF40FF"/>
    <a:srgbClr val="F8120F"/>
    <a:srgbClr val="3CC42C"/>
    <a:srgbClr val="258309"/>
    <a:srgbClr val="BDDF24"/>
    <a:srgbClr val="482475"/>
    <a:srgbClr val="2D9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8" autoAdjust="0"/>
    <p:restoredTop sz="96301" autoAdjust="0"/>
  </p:normalViewPr>
  <p:slideViewPr>
    <p:cSldViewPr showGuides="1">
      <p:cViewPr varScale="1">
        <p:scale>
          <a:sx n="127" d="100"/>
          <a:sy n="127" d="100"/>
        </p:scale>
        <p:origin x="232" y="192"/>
      </p:cViewPr>
      <p:guideLst>
        <p:guide orient="horz" pos="2160"/>
        <p:guide pos="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DB7F10E-BD8C-4043-A707-6EEBF077B746}" type="datetimeFigureOut">
              <a:rPr lang="en-US" smtClean="0"/>
              <a:t>11/8/25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8360C27-5502-394D-8A11-7EA0084B9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3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people/edwin-j-heilwei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uffalo.edu/news/experts/andrea-markelz-faculty-expert-terahertz-light-protein-dynamics.html" TargetMode="External"/><Relationship Id="rId4" Type="http://schemas.openxmlformats.org/officeDocument/2006/relationships/hyperlink" Target="https://www.nist.gov/people/david-f-plusquellic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60C27-5502-394D-8A11-7EA0084B99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 neutral soluble polymers are still used in formulation applications for paint and coatings, often with trial and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60C27-5502-394D-8A11-7EA0084B99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0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 fontAlgn="t">
              <a:lnSpc>
                <a:spcPts val="127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58B9"/>
                </a:solidFill>
                <a:effectLst/>
                <a:latin typeface="Helvetica" pitchFamily="2" charset="0"/>
                <a:hlinkClick r:id="rId3" tooltip="https://www.nist.gov/people/edwin-j-heilweil"/>
              </a:rPr>
              <a:t>Edwin J. Heilweil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 – 683.12 Nanoscale Spectroscopy Group</a:t>
            </a:r>
            <a:endParaRPr lang="en-US" sz="1800" b="0" i="0" u="none" strike="noStrike" dirty="0">
              <a:solidFill>
                <a:srgbClr val="1D1D1D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58B9"/>
                </a:solidFill>
                <a:effectLst/>
                <a:latin typeface="Helvetica" pitchFamily="2" charset="0"/>
                <a:hlinkClick r:id="rId4" tooltip="https://www.nist.gov/people/david-f-plusquellic"/>
              </a:rPr>
              <a:t>David F. Plusquellic</a:t>
            </a:r>
            <a:r>
              <a:rPr lang="en-US" sz="1800" b="0" i="0" u="none" strike="noStrike" dirty="0">
                <a:solidFill>
                  <a:srgbClr val="1D1D1D"/>
                </a:solidFill>
                <a:effectLst/>
                <a:latin typeface="Calibri" panose="020F0502020204030204" pitchFamily="34" charset="0"/>
              </a:rPr>
              <a:t> – 686.11 Molecular and Bio-Photonics Group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1D1D1D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1D1D1D"/>
                </a:solidFill>
                <a:effectLst/>
                <a:latin typeface="Calibri" panose="020F0502020204030204" pitchFamily="34" charset="0"/>
              </a:rPr>
              <a:t>Also, </a:t>
            </a:r>
            <a:r>
              <a:rPr lang="en-US" sz="1800" b="0" i="0" u="sng" strike="noStrike" dirty="0">
                <a:solidFill>
                  <a:srgbClr val="0058B9"/>
                </a:solidFill>
                <a:effectLst/>
                <a:latin typeface="Calibri" panose="020F0502020204030204" pitchFamily="34" charset="0"/>
                <a:hlinkClick r:id="rId5" tooltip="https://www.buffalo.edu/news/experts/andrea-markelz-faculty-expert-terahertz-light-protein-dynamics.html"/>
              </a:rPr>
              <a:t>Dr. Andrea Markelz at UB</a:t>
            </a:r>
            <a:r>
              <a:rPr lang="en-US" sz="1800" b="0" i="0" u="none" strike="noStrike" dirty="0">
                <a:solidFill>
                  <a:srgbClr val="1D1D1D"/>
                </a:solidFill>
                <a:effectLst/>
                <a:latin typeface="Calibri" panose="020F0502020204030204" pitchFamily="34" charset="0"/>
              </a:rPr>
              <a:t> uses terahertz spectroscopy to study proteins.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60C27-5502-394D-8A11-7EA0084B99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 models of glass-forming liquids assume that relaxation events are triggered by thermal fluctuations creating a sufficient expansion of a local volume, leading to the conjecture that the relaxation time is related to the high-frequency shear modulus, which, in turn, is linked to short-time molecular displacements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0" i="0" u="none" strike="noStrike" dirty="0">
                <a:solidFill>
                  <a:srgbClr val="1D1D1D"/>
                </a:solidFill>
                <a:effectLst/>
                <a:latin typeface="Calibri" panose="020F0502020204030204" pitchFamily="34" charset="0"/>
              </a:rPr>
              <a:t>for a range of T and for a range of models of the potential for water. The result is evidently general and remarkable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60C27-5502-394D-8A11-7EA0084B99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6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Flory and Krigbaum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 theory does not address hydration interactions between polymers and the solvent that can lead to large entropic effects to the free energy of mixing.</a:t>
            </a:r>
            <a:r>
              <a:rPr lang="en-US" dirty="0">
                <a:effectLst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solvation by treating the polymer-solvent interaction as a reversible binding equilibrium between the solvent and polymer and controlled by enthalpic and entropic thermodynamic energetic parameters.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60C27-5502-394D-8A11-7EA0084B99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Likely less NaCl because of hydration layer</a:t>
            </a:r>
          </a:p>
          <a:p>
            <a:r>
              <a:rPr lang="en-US" dirty="0"/>
              <a:t>Increase in </a:t>
            </a:r>
            <a:r>
              <a:rPr lang="en-US" dirty="0" err="1"/>
              <a:t>CsCl</a:t>
            </a:r>
            <a:r>
              <a:rPr lang="en-US" dirty="0"/>
              <a:t> is interesting and reminiscent of tendency for Cs to be drawn toward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60C27-5502-394D-8A11-7EA0084B99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1D2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 descr="nistident_fleft_vec [Converted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5" y="5537200"/>
            <a:ext cx="1684865" cy="722086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8440" y="4495800"/>
            <a:ext cx="10222954" cy="7620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1600" dirty="0"/>
              <a:t>Presenter’s Name/Subhead Information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8440" y="3268136"/>
            <a:ext cx="10687799" cy="1151464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FontTx/>
              <a:buNone/>
              <a:defRPr sz="35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7" indent="0">
              <a:buFontTx/>
              <a:buNone/>
              <a:defRPr/>
            </a:lvl2pPr>
            <a:lvl3pPr marL="914415" indent="0">
              <a:buFontTx/>
              <a:buNone/>
              <a:defRPr/>
            </a:lvl3pPr>
            <a:lvl4pPr marL="1371622" indent="0">
              <a:buFontTx/>
              <a:buNone/>
              <a:defRPr/>
            </a:lvl4pPr>
            <a:lvl5pPr marL="1828831" indent="0">
              <a:buFontTx/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(Second line if needed)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"/>
            <a:ext cx="12188824" cy="685646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1D2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17" descr="nistident_fleft_vec [Converted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5" y="5537200"/>
            <a:ext cx="1684865" cy="722086"/>
          </a:xfrm>
          <a:prstGeom prst="rect">
            <a:avLst/>
          </a:prstGeom>
        </p:spPr>
      </p:pic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8440" y="4495800"/>
            <a:ext cx="10222954" cy="7620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1600" dirty="0"/>
              <a:t>Presenter’s Name/Subhead Information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8440" y="3268136"/>
            <a:ext cx="10687799" cy="1151464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FontTx/>
              <a:buNone/>
              <a:defRPr sz="35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7" indent="0">
              <a:buFontTx/>
              <a:buNone/>
              <a:defRPr/>
            </a:lvl2pPr>
            <a:lvl3pPr marL="914415" indent="0">
              <a:buFontTx/>
              <a:buNone/>
              <a:defRPr/>
            </a:lvl3pPr>
            <a:lvl4pPr marL="1371622" indent="0">
              <a:buFontTx/>
              <a:buNone/>
              <a:defRPr/>
            </a:lvl4pPr>
            <a:lvl5pPr marL="1828831" indent="0">
              <a:buFontTx/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(Second line if needed)</a:t>
            </a:r>
          </a:p>
        </p:txBody>
      </p:sp>
      <p:pic>
        <p:nvPicPr>
          <p:cNvPr id="21" name="Picture 20" descr="NISTlogo_stacked_CMYK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12" y="5562600"/>
            <a:ext cx="1636025" cy="6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5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69943" y="6429020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9441" y="1219200"/>
            <a:ext cx="5484971" cy="48768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793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A970-8AEE-EF42-BDF8-26B87235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99B2C-3002-AC47-B9C2-6C74CD2E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634A8-2332-E045-8B38-51EC9F81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03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 cap="none" baseline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634A8-2332-E045-8B38-51EC9F81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0C1C1-8382-430F-B7DF-8AC2176411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337" y="1447800"/>
            <a:ext cx="10462075" cy="47244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>
                <a:latin typeface="+mn-lt"/>
              </a:defRPr>
            </a:lvl1pPr>
            <a:lvl2pPr marL="742962" indent="-285755">
              <a:buSzPct val="80000"/>
              <a:buFont typeface="Helvetica" panose="020B0604020202020204" pitchFamily="34" charset="0"/>
              <a:buChar char="‒"/>
              <a:defRPr sz="2000">
                <a:latin typeface="+mn-lt"/>
              </a:defRPr>
            </a:lvl2pPr>
            <a:lvl3pPr marL="1200171" indent="-285755"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227" indent="-228604"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2057434" indent="-228604">
              <a:buFont typeface="Wingdings" panose="05000000000000000000" pitchFamily="2" charset="2"/>
              <a:buChar char="Ø"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954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A970-8AEE-EF42-BDF8-26B87235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99B2C-3002-AC47-B9C2-6C74CD2E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61F1338-BC56-5A9D-84DA-A790E906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49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37DC-965D-439D-8483-DBC613B2F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4A15D-1452-4C0B-8BCE-E1A7FFA9A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D9BCC-BC38-4562-9A53-3A74E74F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BD6A8-B531-4ED0-975B-D2C51282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FCC3B-C861-4B75-A033-51F56887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3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E464-F85B-4709-B9D9-FA4C8AE2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F774-0A43-49C6-BA86-4DF49B1D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5135C-F346-4C3D-9748-B427587F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A35B0-92BA-4EDA-BA45-7D776A9A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F654-9D93-42C8-A382-91A436F3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87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5B0A-4571-46CF-AC21-21597071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D23AC-B2ED-4756-A8CB-A9463BD36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5995-954C-40D1-B997-0598A3F6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D263C-5350-4CBA-A243-81087413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278A-1898-45D3-A299-9BE4ACE4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01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2BBC-1D96-494D-A32C-0DD32C0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6D25-1A98-4C2A-9F3B-BFA3C0E2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2A8B8-7441-424C-85ED-5130586F0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1D400-459B-478E-B4E5-DF07DD6B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9BF2D-D307-4D49-B822-5C255183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69F34-110F-4B44-BBA4-A7F2103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5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0CD1-E2DD-41C6-B1C8-A019D8C7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E94B3-3029-472C-BDBB-FF536A9A2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6EAA-529C-41BB-AB22-447D2DD78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03EB6-945E-4194-9A35-D9F4AC31A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E8A14-D267-45A7-9803-A4253E0A3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04066-F36E-44D2-8E2C-EAE9C852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04E17-92F6-4A11-A4E7-D4F88D9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28894-40A8-477E-B710-4EA78392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40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D350-9739-46E6-A540-0731B84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06738-DF2B-4C22-BDB3-515FEF74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82D57-0989-43B8-BE98-CF001DAD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3AC8E-A326-4402-9349-C4FB8A1D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7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30087"/>
            <a:ext cx="761801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74663" y="536439"/>
            <a:ext cx="914162" cy="158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18015" y="364066"/>
            <a:ext cx="3656648" cy="533400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PROGRAM AREA 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72431" y="668863"/>
            <a:ext cx="8532178" cy="381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7" indent="0">
              <a:buNone/>
              <a:defRPr/>
            </a:lvl2pPr>
            <a:lvl3pPr marL="914415" indent="0">
              <a:buNone/>
              <a:defRPr/>
            </a:lvl3pPr>
            <a:lvl4pPr marL="1371622" indent="0">
              <a:buNone/>
              <a:defRPr/>
            </a:lvl4pPr>
            <a:lvl5pPr marL="1828831" indent="0">
              <a:buNone/>
              <a:defRPr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9441" y="1219200"/>
            <a:ext cx="5484971" cy="48768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944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8E151-C30B-4A80-BF99-8B2BC180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5BBD2-A64C-4313-9807-1096D34A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220C2-6842-4EC7-A79E-96599174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32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CA14-572E-4309-AF4B-0E8AB10D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F3BF6-D467-44AE-9331-70EE4F71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A8FB1-6761-4980-93D8-42E6B9C01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4AF0E-DC44-475C-A506-6CF335FE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7C802-3B12-4664-BC7C-50C19A46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74E09-D990-4485-B4DC-A1098D87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8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8BF6-682A-4631-91F9-8C165326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9A173-5DDF-497C-B31B-2069777A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1225-7664-408D-B15C-11148A82C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98FF6-18D6-4750-8509-BAD930C3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EE63B-8C6D-4863-920F-692B567B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E32F8-462E-4B2C-95E5-6D85F4F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9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5F56-37F7-49C9-8E14-2FA7F508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76233-7BED-4F62-BB7D-152D1254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22F9-B889-4D0F-AD3A-0ED319B1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45CE-7473-4808-AE25-5FCDFF8D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79F-A55E-4C69-8231-C2DB4349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86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B126D-BE53-4F6C-8A13-CF7470C8D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89456-008D-4A28-9F2E-3F05758C3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2161-27A6-414D-BBD1-9D338663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7153-EC03-49DD-A2EC-94FC2A27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1C9B-382B-4CA3-BB5A-8B0F56DC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46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EB677A-BD8B-4C58-AB0D-5D035E9F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" y="274638"/>
            <a:ext cx="8227457" cy="6837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 b="0" cap="none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0294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 cap="none" baseline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0C1C1-8382-430F-B7DF-8AC2176411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337" y="1447800"/>
            <a:ext cx="10462075" cy="47244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+mn-lt"/>
              </a:defRPr>
            </a:lvl1pPr>
            <a:lvl2pPr marL="742962" indent="-285755">
              <a:buSzPct val="80000"/>
              <a:buFont typeface="Helvetica" panose="020B0604020202020204" pitchFamily="34" charset="0"/>
              <a:buChar char="‒"/>
              <a:defRPr sz="1800">
                <a:latin typeface="+mn-lt"/>
              </a:defRPr>
            </a:lvl2pPr>
            <a:lvl3pPr marL="1200171" indent="-285755"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227" indent="-228604">
              <a:buFont typeface="Courier New" panose="02070309020205020404" pitchFamily="49" charset="0"/>
              <a:buChar char="o"/>
              <a:defRPr sz="1800">
                <a:latin typeface="+mn-lt"/>
              </a:defRPr>
            </a:lvl4pPr>
            <a:lvl5pPr marL="2057434" indent="-228604">
              <a:buFont typeface="Wingdings" panose="05000000000000000000" pitchFamily="2" charset="2"/>
              <a:buChar char="Ø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11">
            <a:extLst>
              <a:ext uri="{FF2B5EF4-FFF2-40B4-BE49-F238E27FC236}">
                <a16:creationId xmlns:a16="http://schemas.microsoft.com/office/drawing/2014/main" id="{017BB8B1-5396-1FC2-A216-CE3C7246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01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A970-8AEE-EF42-BDF8-26B87235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99B2C-3002-AC47-B9C2-6C74CD2E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90BCA9-1338-C820-408C-5A34AACD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669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37DC-965D-439D-8483-DBC613B2F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4A15D-1452-4C0B-8BCE-E1A7FFA9A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D9BCC-BC38-4562-9A53-3A74E74F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BD6A8-B531-4ED0-975B-D2C51282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FCC3B-C861-4B75-A033-51F56887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267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E464-F85B-4709-B9D9-FA4C8AE2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F774-0A43-49C6-BA86-4DF49B1D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5135C-F346-4C3D-9748-B427587F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A35B0-92BA-4EDA-BA45-7D776A9A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F654-9D93-42C8-A382-91A436F3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31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07869" y="609600"/>
            <a:ext cx="10462075" cy="55626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62" indent="-285755">
              <a:buFont typeface="Arial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71" indent="-285755">
              <a:buFont typeface="Courier New" pitchFamily="49" charset="0"/>
              <a:buChar char="o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34" indent="-228604">
              <a:buFont typeface="Wingdings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98136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5B0A-4571-46CF-AC21-21597071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D23AC-B2ED-4756-A8CB-A9463BD36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5995-954C-40D1-B997-0598A3F6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D263C-5350-4CBA-A243-81087413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278A-1898-45D3-A299-9BE4ACE4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25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2BBC-1D96-494D-A32C-0DD32C0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6D25-1A98-4C2A-9F3B-BFA3C0E2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2A8B8-7441-424C-85ED-5130586F0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1D400-459B-478E-B4E5-DF07DD6B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9BF2D-D307-4D49-B822-5C255183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69F34-110F-4B44-BBA4-A7F2103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32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0CD1-E2DD-41C6-B1C8-A019D8C7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E94B3-3029-472C-BDBB-FF536A9A2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6EAA-529C-41BB-AB22-447D2DD78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03EB6-945E-4194-9A35-D9F4AC31A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E8A14-D267-45A7-9803-A4253E0A3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04066-F36E-44D2-8E2C-EAE9C852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04E17-92F6-4A11-A4E7-D4F88D9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28894-40A8-477E-B710-4EA78392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109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D350-9739-46E6-A540-0731B84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06738-DF2B-4C22-BDB3-515FEF74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82D57-0989-43B8-BE98-CF001DAD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3AC8E-A326-4402-9349-C4FB8A1D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1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8E151-C30B-4A80-BF99-8B2BC180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5BBD2-A64C-4313-9807-1096D34A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220C2-6842-4EC7-A79E-96599174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7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CA14-572E-4309-AF4B-0E8AB10D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F3BF6-D467-44AE-9331-70EE4F71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A8FB1-6761-4980-93D8-42E6B9C01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4AF0E-DC44-475C-A506-6CF335FE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7C802-3B12-4664-BC7C-50C19A46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74E09-D990-4485-B4DC-A1098D87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6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8BF6-682A-4631-91F9-8C165326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9A173-5DDF-497C-B31B-2069777A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1225-7664-408D-B15C-11148A82C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98FF6-18D6-4750-8509-BAD930C3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EE63B-8C6D-4863-920F-692B567B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E32F8-462E-4B2C-95E5-6D85F4F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8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5F56-37F7-49C9-8E14-2FA7F508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76233-7BED-4F62-BB7D-152D1254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22F9-B889-4D0F-AD3A-0ED319B1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45CE-7473-4808-AE25-5FCDFF8D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79F-A55E-4C69-8231-C2DB4349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54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B126D-BE53-4F6C-8A13-CF7470C8D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89456-008D-4A28-9F2E-3F05758C3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2161-27A6-414D-BBD1-9D338663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7153-EC03-49DD-A2EC-94FC2A27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1C9B-382B-4CA3-BB5A-8B0F56DC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22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EB677A-BD8B-4C58-AB0D-5D035E9F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" y="274638"/>
            <a:ext cx="8227457" cy="6837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 b="0" cap="none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79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latin typeface="Helvetica" pitchFamily="34" charset="0"/>
                <a:cs typeface="Helvetica" pitchFamily="34" charset="0"/>
              </a:defRPr>
            </a:lvl1pPr>
            <a:lvl2pPr marL="457207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2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500" b="0" smtClean="0">
                <a:latin typeface="Helvetica" pitchFamily="34" charset="0"/>
                <a:cs typeface="Helvetica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5" y="273050"/>
            <a:ext cx="4010039" cy="1162050"/>
          </a:xfrm>
        </p:spPr>
        <p:txBody>
          <a:bodyPr anchor="b">
            <a:normAutofit/>
          </a:bodyPr>
          <a:lstStyle>
            <a:lvl1pPr algn="l">
              <a:defRPr sz="1500" b="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5"/>
            <a:ext cx="6813892" cy="5853113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5" y="1435103"/>
            <a:ext cx="4010039" cy="469106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Helvetica" pitchFamily="34" charset="0"/>
                <a:cs typeface="Helvetica" pitchFamily="34" charset="0"/>
              </a:defRPr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095" y="4800600"/>
            <a:ext cx="7313295" cy="566738"/>
          </a:xfrm>
        </p:spPr>
        <p:txBody>
          <a:bodyPr anchor="b">
            <a:normAutofit/>
          </a:bodyPr>
          <a:lstStyle>
            <a:lvl1pPr algn="l">
              <a:defRPr sz="1600" b="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1"/>
            </a:lvl1pPr>
            <a:lvl2pPr marL="457207" indent="0">
              <a:buNone/>
              <a:defRPr sz="2801"/>
            </a:lvl2pPr>
            <a:lvl3pPr marL="914415" indent="0">
              <a:buNone/>
              <a:defRPr sz="2399"/>
            </a:lvl3pPr>
            <a:lvl4pPr marL="1371622" indent="0">
              <a:buNone/>
              <a:defRPr sz="2000"/>
            </a:lvl4pPr>
            <a:lvl5pPr marL="1828831" indent="0">
              <a:buNone/>
              <a:defRPr sz="2000"/>
            </a:lvl5pPr>
            <a:lvl6pPr marL="2286038" indent="0">
              <a:buNone/>
              <a:defRPr sz="2000"/>
            </a:lvl6pPr>
            <a:lvl7pPr marL="2743246" indent="0">
              <a:buNone/>
              <a:defRPr sz="2000"/>
            </a:lvl7pPr>
            <a:lvl8pPr marL="3200453" indent="0">
              <a:buNone/>
              <a:defRPr sz="2000"/>
            </a:lvl8pPr>
            <a:lvl9pPr marL="3657661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095" y="5367338"/>
            <a:ext cx="7313295" cy="80486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Helvetica" pitchFamily="34" charset="0"/>
                <a:cs typeface="Helvetica" pitchFamily="34" charset="0"/>
              </a:defRPr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 dirty="0"/>
              <a:t>Click to edit Master caption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7798" y="76200"/>
            <a:ext cx="9552145" cy="762000"/>
          </a:xfrm>
        </p:spPr>
        <p:txBody>
          <a:bodyPr>
            <a:normAutofit/>
          </a:bodyPr>
          <a:lstStyle>
            <a:lvl1pPr>
              <a:defRPr sz="40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1320456" y="1086295"/>
            <a:ext cx="9649486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77791" y="76200"/>
            <a:ext cx="7110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9954CA3-D4D3-9A48-835D-EE206C73C9EB}" type="slidenum">
              <a:rPr lang="en-US" smtClean="0"/>
              <a:pPr>
                <a:defRPr/>
              </a:pPr>
              <a:t>‹#›</a:t>
            </a:fld>
            <a:endParaRPr lang="en-US" sz="600">
              <a:latin typeface="Times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741029" y="6501401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336699"/>
                </a:solidFill>
              </a:rPr>
              <a:t>Hanisch</a:t>
            </a:r>
            <a:r>
              <a:rPr lang="en-US" sz="1400" i="1" baseline="0">
                <a:solidFill>
                  <a:srgbClr val="336699"/>
                </a:solidFill>
              </a:rPr>
              <a:t>, March 6, 2019</a:t>
            </a:r>
            <a:endParaRPr lang="en-US" sz="1400" i="1">
              <a:solidFill>
                <a:srgbClr val="336699"/>
              </a:solidFill>
            </a:endParaRPr>
          </a:p>
        </p:txBody>
      </p:sp>
      <p:pic>
        <p:nvPicPr>
          <p:cNvPr id="6" name="Picture 5" descr="NISTlogo_stacked_PMS65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4" y="6117350"/>
            <a:ext cx="1712147" cy="5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5591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5A012D-B070-7A49-BBFF-079F2561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90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8373-B974-7948-9839-60119604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590694"/>
            <a:ext cx="3868465" cy="2508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F32D-C8B6-BA4F-BA24-DA606CEC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AB533-0985-E44A-9957-3DDE711C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5A9F8-B433-CD4D-B0E5-00FDB974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64AE5A-5633-B34B-B7DD-4DCEFBFC0B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03179" y="3590694"/>
            <a:ext cx="3938142" cy="2508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884886-4728-6142-8698-38627184E6B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81341" y="3590694"/>
            <a:ext cx="3907484" cy="2508211"/>
          </a:xfrm>
        </p:spPr>
        <p:txBody>
          <a:bodyPr/>
          <a:lstStyle>
            <a:lvl1pPr marL="0" indent="0">
              <a:buNone/>
              <a:defRPr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066" y="1622502"/>
            <a:ext cx="10750693" cy="1143000"/>
          </a:xfrm>
        </p:spPr>
        <p:txBody>
          <a:bodyPr>
            <a:normAutofit/>
          </a:bodyPr>
          <a:lstStyle>
            <a:lvl1pPr marL="0" indent="0">
              <a:buNone/>
              <a:defRPr sz="2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1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 userDrawn="1"/>
        </p:nvSpPr>
        <p:spPr>
          <a:xfrm>
            <a:off x="8075097" y="0"/>
            <a:ext cx="2894846" cy="381000"/>
          </a:xfrm>
          <a:prstGeom prst="parallelogram">
            <a:avLst/>
          </a:prstGeom>
          <a:solidFill>
            <a:srgbClr val="33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2360" y="381000"/>
            <a:ext cx="1005578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Font typeface="Arial"/>
              <a:buNone/>
              <a:defRPr>
                <a:solidFill>
                  <a:srgbClr val="336699"/>
                </a:solidFill>
                <a:latin typeface="Raleway Medium"/>
                <a:cs typeface="Raleway Medium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590125" y="2286001"/>
            <a:ext cx="7313295" cy="3493135"/>
          </a:xfrm>
        </p:spPr>
        <p:txBody>
          <a:bodyPr/>
          <a:lstStyle>
            <a:lvl1pPr marL="0" indent="0">
              <a:buNone/>
              <a:defRPr sz="3199"/>
            </a:lvl1pPr>
            <a:lvl2pPr marL="457052" indent="0">
              <a:buNone/>
              <a:defRPr sz="2799"/>
            </a:lvl2pPr>
            <a:lvl3pPr marL="914103" indent="0">
              <a:buNone/>
              <a:defRPr sz="2399"/>
            </a:lvl3pPr>
            <a:lvl4pPr marL="1371155" indent="0">
              <a:buNone/>
              <a:defRPr sz="1999"/>
            </a:lvl4pPr>
            <a:lvl5pPr marL="1828205" indent="0">
              <a:buNone/>
              <a:defRPr sz="1999"/>
            </a:lvl5pPr>
            <a:lvl6pPr marL="2285257" indent="0">
              <a:buNone/>
              <a:defRPr sz="1999"/>
            </a:lvl6pPr>
            <a:lvl7pPr marL="2742308" indent="0">
              <a:buNone/>
              <a:defRPr sz="1999"/>
            </a:lvl7pPr>
            <a:lvl8pPr marL="3199360" indent="0">
              <a:buNone/>
              <a:defRPr sz="1999"/>
            </a:lvl8pPr>
            <a:lvl9pPr marL="3656412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1041800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style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5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9" y="6408672"/>
            <a:ext cx="1069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"/>
            <a:ext cx="12188824" cy="6856467"/>
          </a:xfrm>
          <a:prstGeom prst="rect">
            <a:avLst/>
          </a:prstGeom>
        </p:spPr>
      </p:pic>
      <p:pic>
        <p:nvPicPr>
          <p:cNvPr id="10" name="Picture 9" descr="MMLlogo_oneline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6604000"/>
            <a:ext cx="3924946" cy="1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87" r:id="rId7"/>
    <p:sldLayoutId id="2147483692" r:id="rId8"/>
    <p:sldLayoutId id="2147483707" r:id="rId9"/>
    <p:sldLayoutId id="2147483735" r:id="rId10"/>
    <p:sldLayoutId id="2147483756" r:id="rId11"/>
    <p:sldLayoutId id="2147483757" r:id="rId12"/>
  </p:sldLayoutIdLst>
  <p:hf hdr="0" ftr="0" dt="0"/>
  <p:txStyles>
    <p:titleStyle>
      <a:lvl1pPr algn="l" defTabSz="914415" rtl="0" eaLnBrk="1" latinLnBrk="0" hangingPunct="1">
        <a:spcBef>
          <a:spcPct val="0"/>
        </a:spcBef>
        <a:buNone/>
        <a:defRPr sz="1500" kern="1200" cap="all" baseline="0">
          <a:solidFill>
            <a:schemeClr val="tx1"/>
          </a:solidFill>
          <a:latin typeface="Helvetica" pitchFamily="34" charset="0"/>
          <a:ea typeface="+mj-ea"/>
          <a:cs typeface="Helvetica" pitchFamily="34" charset="0"/>
        </a:defRPr>
      </a:lvl1pPr>
    </p:titleStyle>
    <p:bodyStyle>
      <a:lvl1pPr marL="0" indent="0" algn="l" defTabSz="914415" rtl="0" eaLnBrk="1" latinLnBrk="0" hangingPunct="1">
        <a:spcBef>
          <a:spcPct val="20000"/>
        </a:spcBef>
        <a:buFontTx/>
        <a:buNone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1pPr>
      <a:lvl2pPr marL="742962" indent="-285755" algn="l" defTabSz="914415" rtl="0" eaLnBrk="1" latinLnBrk="0" hangingPunct="1">
        <a:spcBef>
          <a:spcPct val="20000"/>
        </a:spcBef>
        <a:buFont typeface="Arial" pitchFamily="34" charset="0"/>
        <a:buChar char="•"/>
        <a:defRPr sz="150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2pPr>
      <a:lvl3pPr marL="1200171" indent="-285755" algn="l" defTabSz="914415" rtl="0" eaLnBrk="1" latinLnBrk="0" hangingPunct="1">
        <a:spcBef>
          <a:spcPct val="20000"/>
        </a:spcBef>
        <a:buFont typeface="Courier New" pitchFamily="49" charset="0"/>
        <a:buChar char="o"/>
        <a:defRPr sz="1500" b="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3pPr>
      <a:lvl4pPr marL="1600227" indent="-228604" algn="l" defTabSz="914415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4pPr>
      <a:lvl5pPr marL="2114585" indent="-285755" algn="l" defTabSz="914415" rtl="0" eaLnBrk="1" latinLnBrk="0" hangingPunct="1">
        <a:spcBef>
          <a:spcPct val="20000"/>
        </a:spcBef>
        <a:buFont typeface="Wingdings" pitchFamily="2" charset="2"/>
        <a:buChar char="§"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5pPr>
      <a:lvl6pPr marL="2514642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150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6pPr>
      <a:lvl7pPr marL="2971849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4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1D389-68CC-4212-B33A-91487387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99418-FDC5-48F0-8808-D16B55181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09F-5028-4CDC-BAA3-78FE79FFC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6481-8B44-463C-A551-7B53087A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3993-9695-406F-AF13-7B1F6F9BB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6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8" r:id="rId13"/>
    <p:sldLayoutId id="21474837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1D389-68CC-4212-B33A-91487387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99418-FDC5-48F0-8808-D16B55181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09F-5028-4CDC-BAA3-78FE79FFC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6481-8B44-463C-A551-7B53087A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3993-9695-406F-AF13-7B1F6F9BB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2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emf"/><Relationship Id="rId7" Type="http://schemas.openxmlformats.org/officeDocument/2006/relationships/image" Target="../media/image44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3.png"/><Relationship Id="rId3" Type="http://schemas.openxmlformats.org/officeDocument/2006/relationships/image" Target="../media/image29.emf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39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28.emf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5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2.png"/><Relationship Id="rId5" Type="http://schemas.openxmlformats.org/officeDocument/2006/relationships/image" Target="../media/image220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8012" y="4114800"/>
            <a:ext cx="10663772" cy="1295400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defTabSz="457063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</a:rPr>
              <a:t>Jennifer A. Clark</a:t>
            </a:r>
            <a:endParaRPr lang="en-US" sz="2000" dirty="0">
              <a:solidFill>
                <a:schemeClr val="tx1"/>
              </a:solidFill>
              <a:latin typeface="+mn-lt"/>
              <a:cs typeface="Calibri"/>
            </a:endParaRPr>
          </a:p>
          <a:p>
            <a:pPr defTabSz="457063">
              <a:spcBef>
                <a:spcPts val="1000"/>
              </a:spcBef>
            </a:pPr>
            <a:r>
              <a:rPr lang="en-US" sz="2000" dirty="0">
                <a:solidFill>
                  <a:schemeClr val="tx1"/>
                </a:solidFill>
                <a:latin typeface="Calibri"/>
                <a:cs typeface="Helvetica"/>
              </a:rPr>
              <a:t>Jack F. Douglas</a:t>
            </a:r>
            <a:endParaRPr lang="en-US" dirty="0">
              <a:solidFill>
                <a:schemeClr val="tx1"/>
              </a:solidFill>
              <a:latin typeface="Calibri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0812" y="2270759"/>
            <a:ext cx="11955998" cy="1151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Hydration Contribution to the Solvation Free Energy of Water-Soluble Polymers</a:t>
            </a:r>
            <a:br>
              <a:rPr lang="en-US" dirty="0"/>
            </a:br>
            <a:r>
              <a:rPr lang="en-US" dirty="0"/>
              <a:t>DOI: 10.1021/acs.jpcb.5c01009</a:t>
            </a:r>
            <a:endParaRPr lang="en-US" sz="40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3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263C-94E0-D0C6-B4FB-E54F6CE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Distribution Function: T* = 0.7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92332-78A0-3E98-CAB5-C6FB3CBD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69"/>
          <a:stretch>
            <a:fillRect/>
          </a:stretch>
        </p:blipFill>
        <p:spPr>
          <a:xfrm>
            <a:off x="6723" y="1147011"/>
            <a:ext cx="6087689" cy="5651147"/>
          </a:xfrm>
          <a:prstGeom prst="rect">
            <a:avLst/>
          </a:prstGeom>
        </p:spPr>
      </p:pic>
      <p:sp>
        <p:nvSpPr>
          <p:cNvPr id="6" name="Slide Number Placeholder 30">
            <a:extLst>
              <a:ext uri="{FF2B5EF4-FFF2-40B4-BE49-F238E27FC236}">
                <a16:creationId xmlns:a16="http://schemas.microsoft.com/office/drawing/2014/main" id="{2647ADAF-1EAD-B880-44B9-8E88397A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/>
          <a:p>
            <a:fld id="{0624AEE6-E942-4F5C-A610-97CA4B6B6DB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60D23-C6FD-7314-28A7-886131BF7F65}"/>
                  </a:ext>
                </a:extLst>
              </p:cNvPr>
              <p:cNvSpPr txBox="1"/>
              <p:nvPr/>
            </p:nvSpPr>
            <p:spPr>
              <a:xfrm>
                <a:off x="3198812" y="5640180"/>
                <a:ext cx="27399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values   ↑ Structure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60D23-C6FD-7314-28A7-886131BF7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812" y="5640180"/>
                <a:ext cx="2739939" cy="369332"/>
              </a:xfrm>
              <a:prstGeom prst="rect">
                <a:avLst/>
              </a:prstGeom>
              <a:blipFill>
                <a:blip r:embed="rId3"/>
                <a:stretch>
                  <a:fillRect l="-231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61FA51-1E47-662E-E21A-971F8BA20D9E}"/>
              </a:ext>
            </a:extLst>
          </p:cNvPr>
          <p:cNvGrpSpPr>
            <a:grpSpLocks noChangeAspect="1"/>
          </p:cNvGrpSpPr>
          <p:nvPr/>
        </p:nvGrpSpPr>
        <p:grpSpPr>
          <a:xfrm>
            <a:off x="1979612" y="1671252"/>
            <a:ext cx="1950343" cy="1371600"/>
            <a:chOff x="3656012" y="1565126"/>
            <a:chExt cx="2667000" cy="18755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313239-1F36-F1F1-6389-352115370724}"/>
                </a:ext>
              </a:extLst>
            </p:cNvPr>
            <p:cNvSpPr/>
            <p:nvPr/>
          </p:nvSpPr>
          <p:spPr>
            <a:xfrm>
              <a:off x="3656012" y="1565127"/>
              <a:ext cx="2667000" cy="18755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D0CCB8-C593-925E-FF27-2D9514488D64}"/>
                </a:ext>
              </a:extLst>
            </p:cNvPr>
            <p:cNvSpPr/>
            <p:nvPr/>
          </p:nvSpPr>
          <p:spPr>
            <a:xfrm>
              <a:off x="4456112" y="1565126"/>
              <a:ext cx="1066800" cy="187559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F1E5698-C5CF-F66D-E286-6B88FED91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8378" y="1611923"/>
              <a:ext cx="262269" cy="1828800"/>
              <a:chOff x="8398426" y="1386384"/>
              <a:chExt cx="686049" cy="478381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A0147A4-C396-5931-C3DE-4300F4DF1D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1386259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E00C9FD-5D10-D323-3D0A-FD54C3504D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057777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8A855D2-85A6-F204-C339-1E47967416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34288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EE153A-08F5-253C-137E-DD8BE8A5AF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114175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A47A8BA-45BA-4AB7-56AB-53CC7C554B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799474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1EA14DF-6D29-C93B-CDFE-702F1CE2E7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5484272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9149B86-5133-6F36-9CEA-47477FCE8E7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7430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844C35-1D6E-14ED-A52B-C66C2C2D05C2}"/>
              </a:ext>
            </a:extLst>
          </p:cNvPr>
          <p:cNvCxnSpPr/>
          <p:nvPr/>
        </p:nvCxnSpPr>
        <p:spPr>
          <a:xfrm>
            <a:off x="2970212" y="31242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E2EB4E-A886-D304-284D-B26A1C134D7B}"/>
              </a:ext>
            </a:extLst>
          </p:cNvPr>
          <p:cNvSpPr txBox="1"/>
          <p:nvPr/>
        </p:nvSpPr>
        <p:spPr>
          <a:xfrm>
            <a:off x="2970212" y="31877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Backbone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F64AF-EB36-C360-21A9-E79F4F80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1" y="1938140"/>
            <a:ext cx="5585737" cy="34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97277-7716-54BE-C722-FBD2E4D63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DACC-46B9-D85E-E40F-701A6E1C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Hydration Layer: T* = 0.7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AA54F6-BE52-5AD9-8C53-6B69FB68B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3" y="1147011"/>
            <a:ext cx="12167784" cy="5651147"/>
          </a:xfrm>
          <a:prstGeom prst="rect">
            <a:avLst/>
          </a:prstGeom>
        </p:spPr>
      </p:pic>
      <p:sp>
        <p:nvSpPr>
          <p:cNvPr id="6" name="Slide Number Placeholder 30">
            <a:extLst>
              <a:ext uri="{FF2B5EF4-FFF2-40B4-BE49-F238E27FC236}">
                <a16:creationId xmlns:a16="http://schemas.microsoft.com/office/drawing/2014/main" id="{2E9E01C3-9041-6625-5AE1-6816ACFF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/>
          <a:p>
            <a:fld id="{0624AEE6-E942-4F5C-A610-97CA4B6B6DBA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4C2020-7B91-9843-0883-5CE3AE5D2D2E}"/>
                  </a:ext>
                </a:extLst>
              </p:cNvPr>
              <p:cNvSpPr txBox="1"/>
              <p:nvPr/>
            </p:nvSpPr>
            <p:spPr>
              <a:xfrm>
                <a:off x="3198812" y="5640180"/>
                <a:ext cx="27399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values   ↑ Structure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60D23-C6FD-7314-28A7-886131BF7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812" y="5640180"/>
                <a:ext cx="2739939" cy="369332"/>
              </a:xfrm>
              <a:prstGeom prst="rect">
                <a:avLst/>
              </a:prstGeom>
              <a:blipFill>
                <a:blip r:embed="rId3"/>
                <a:stretch>
                  <a:fillRect l="-231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6DCAB1-D2E6-3C33-CD6B-B539E8A6A0B9}"/>
                  </a:ext>
                </a:extLst>
              </p:cNvPr>
              <p:cNvSpPr txBox="1"/>
              <p:nvPr/>
            </p:nvSpPr>
            <p:spPr>
              <a:xfrm>
                <a:off x="8532812" y="4782176"/>
                <a:ext cx="3333174" cy="12112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values    ↓ &lt;</a:t>
                </a:r>
                <a:r>
                  <a:rPr lang="en-US" i="1" dirty="0"/>
                  <a:t>u</a:t>
                </a:r>
                <a:r>
                  <a:rPr lang="en-US" baseline="30000" dirty="0"/>
                  <a:t>2</a:t>
                </a:r>
                <a:r>
                  <a:rPr lang="en-US" dirty="0"/>
                  <a:t>&gt;</a:t>
                </a:r>
              </a:p>
              <a:p>
                <a:endParaRPr lang="en-US" dirty="0"/>
              </a:p>
              <a:p>
                <a:r>
                  <a:rPr lang="en-US" dirty="0"/>
                  <a:t>For atomistic work, &lt;</a:t>
                </a:r>
                <a:r>
                  <a:rPr lang="en-US" i="1" dirty="0"/>
                  <a:t>u</a:t>
                </a:r>
                <a:r>
                  <a:rPr lang="en-US" baseline="30000" dirty="0"/>
                  <a:t>2</a:t>
                </a:r>
                <a:r>
                  <a:rPr lang="en-US" dirty="0"/>
                  <a:t>&gt;/&lt;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𝐵𝑢𝑙𝑘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&gt; ranged from ~0.3 to unity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96DC10-42D8-3FC9-A917-2218A3100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812" y="4782176"/>
                <a:ext cx="3333174" cy="1211294"/>
              </a:xfrm>
              <a:prstGeom prst="rect">
                <a:avLst/>
              </a:prstGeom>
              <a:blipFill>
                <a:blip r:embed="rId4"/>
                <a:stretch>
                  <a:fillRect l="-1901" t="-2083" r="-152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57CFDA5-1701-D1F6-D04D-7E8A8618366C}"/>
              </a:ext>
            </a:extLst>
          </p:cNvPr>
          <p:cNvGrpSpPr>
            <a:grpSpLocks noChangeAspect="1"/>
          </p:cNvGrpSpPr>
          <p:nvPr/>
        </p:nvGrpSpPr>
        <p:grpSpPr>
          <a:xfrm>
            <a:off x="1979612" y="1671252"/>
            <a:ext cx="1950343" cy="1371600"/>
            <a:chOff x="3656012" y="1565126"/>
            <a:chExt cx="2667000" cy="18755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0F4714-954F-56C3-3289-BC61A8CFAA57}"/>
                </a:ext>
              </a:extLst>
            </p:cNvPr>
            <p:cNvSpPr/>
            <p:nvPr/>
          </p:nvSpPr>
          <p:spPr>
            <a:xfrm>
              <a:off x="3656012" y="1565127"/>
              <a:ext cx="2667000" cy="18755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E012EB-2337-A085-D27E-AA839AD75AAD}"/>
                </a:ext>
              </a:extLst>
            </p:cNvPr>
            <p:cNvSpPr/>
            <p:nvPr/>
          </p:nvSpPr>
          <p:spPr>
            <a:xfrm>
              <a:off x="4456112" y="1565126"/>
              <a:ext cx="1066800" cy="187559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61B757A-D57F-0B23-FD79-2B44405D3F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8378" y="1611923"/>
              <a:ext cx="262269" cy="1828800"/>
              <a:chOff x="8398426" y="1386384"/>
              <a:chExt cx="686049" cy="478381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B26A138-445E-780F-F7ED-8461102B2B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1386259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CBD80D6-8871-DD90-E95D-500451F9B3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057777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4B0FDA2-C19A-44DC-B8C3-D9E9332C5C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34288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1713F2A-038C-AC32-1DBD-100FA9EDAF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114175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85D943C-1091-366E-DDAB-7DCFD7FA4D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799474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10737B0-DC61-405C-68B3-DB2626160C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5484272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025A65B-734F-8E85-4AD7-04AD954DB86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7430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2F511B-4A07-A3B6-0A72-9BD2F7400BEB}"/>
              </a:ext>
            </a:extLst>
          </p:cNvPr>
          <p:cNvCxnSpPr/>
          <p:nvPr/>
        </p:nvCxnSpPr>
        <p:spPr>
          <a:xfrm>
            <a:off x="2970212" y="31242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5910807-81C7-1949-DDB0-ED160BE165B8}"/>
              </a:ext>
            </a:extLst>
          </p:cNvPr>
          <p:cNvSpPr txBox="1"/>
          <p:nvPr/>
        </p:nvSpPr>
        <p:spPr>
          <a:xfrm>
            <a:off x="2970212" y="31877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Backbone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98976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08AEE-E3EF-FCF7-C92E-030263AD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7EFE-85CF-1723-B8C5-1BFAD7D7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Hydration Layer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5B10B-CBA4-5848-CB92-D477AC7F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3" y="1147011"/>
            <a:ext cx="12167784" cy="5651147"/>
          </a:xfrm>
          <a:prstGeom prst="rect">
            <a:avLst/>
          </a:prstGeom>
        </p:spPr>
      </p:pic>
      <p:sp>
        <p:nvSpPr>
          <p:cNvPr id="6" name="Slide Number Placeholder 30">
            <a:extLst>
              <a:ext uri="{FF2B5EF4-FFF2-40B4-BE49-F238E27FC236}">
                <a16:creationId xmlns:a16="http://schemas.microsoft.com/office/drawing/2014/main" id="{D60E3022-2B63-A536-16A6-A687B55A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/>
          <a:p>
            <a:fld id="{0624AEE6-E942-4F5C-A610-97CA4B6B6DBA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E5359-979D-A1BD-CBA3-F335D7774CEF}"/>
                  </a:ext>
                </a:extLst>
              </p:cNvPr>
              <p:cNvSpPr txBox="1"/>
              <p:nvPr/>
            </p:nvSpPr>
            <p:spPr>
              <a:xfrm>
                <a:off x="6856412" y="1295400"/>
                <a:ext cx="311714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 mol/L salt solutions</a:t>
                </a:r>
              </a:p>
              <a:p>
                <a:endParaRPr lang="en-US" dirty="0"/>
              </a:p>
              <a:p>
                <a:r>
                  <a:rPr lang="en-US" dirty="0"/>
                  <a:t>&lt;</a:t>
                </a:r>
                <a:r>
                  <a:rPr lang="en-US" i="1" dirty="0"/>
                  <a:t>u</a:t>
                </a:r>
                <a:r>
                  <a:rPr lang="en-US" baseline="30000" dirty="0"/>
                  <a:t>2</a:t>
                </a:r>
                <a:r>
                  <a:rPr lang="en-US" dirty="0"/>
                  <a:t>&gt; consistent with Chaotropic / Kosmotropic Ion Trends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values</a:t>
                </a:r>
              </a:p>
              <a:p>
                <a:r>
                  <a:rPr lang="en-US" dirty="0"/>
                  <a:t>No </a:t>
                </a:r>
                <a:r>
                  <a:rPr lang="en-US" i="1" dirty="0"/>
                  <a:t>r</a:t>
                </a:r>
                <a:r>
                  <a:rPr lang="en-US" dirty="0"/>
                  <a:t> dependence!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= 0.85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E5359-979D-A1BD-CBA3-F335D7774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12" y="1295400"/>
                <a:ext cx="3117142" cy="2308324"/>
              </a:xfrm>
              <a:prstGeom prst="rect">
                <a:avLst/>
              </a:prstGeom>
              <a:blipFill>
                <a:blip r:embed="rId3"/>
                <a:stretch>
                  <a:fillRect l="-2033" t="-164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11A5D-31CD-BE1F-9350-2FCE01BD3F60}"/>
                  </a:ext>
                </a:extLst>
              </p:cNvPr>
              <p:cNvSpPr txBox="1"/>
              <p:nvPr/>
            </p:nvSpPr>
            <p:spPr>
              <a:xfrm>
                <a:off x="2585695" y="2043580"/>
                <a:ext cx="35566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Influence of the polymer extends to 3 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that’s an </a:t>
                </a:r>
                <a:r>
                  <a:rPr lang="en-US" u="sng" dirty="0"/>
                  <a:t>influence on 20x the volume that it occupies</a:t>
                </a:r>
              </a:p>
              <a:p>
                <a:endParaRPr lang="en-US" u="sng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has a larger local effect than salt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11A5D-31CD-BE1F-9350-2FCE01BD3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95" y="2043580"/>
                <a:ext cx="3556682" cy="1477328"/>
              </a:xfrm>
              <a:prstGeom prst="rect">
                <a:avLst/>
              </a:prstGeom>
              <a:blipFill>
                <a:blip r:embed="rId4"/>
                <a:stretch>
                  <a:fillRect l="-1423" t="-1695" r="-1779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8D31A0-BB0A-AF06-B758-30389245AB61}"/>
                  </a:ext>
                </a:extLst>
              </p:cNvPr>
              <p:cNvSpPr txBox="1"/>
              <p:nvPr/>
            </p:nvSpPr>
            <p:spPr>
              <a:xfrm>
                <a:off x="990769" y="3135868"/>
                <a:ext cx="1063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= 0.4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8D31A0-BB0A-AF06-B758-30389245A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69" y="3135868"/>
                <a:ext cx="1063283" cy="369332"/>
              </a:xfrm>
              <a:prstGeom prst="rect">
                <a:avLst/>
              </a:prstGeom>
              <a:blipFill>
                <a:blip r:embed="rId5"/>
                <a:stretch>
                  <a:fillRect t="-6667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93CB84-26D9-2D66-B3FF-196D4BF08A71}"/>
                  </a:ext>
                </a:extLst>
              </p:cNvPr>
              <p:cNvSpPr txBox="1"/>
              <p:nvPr/>
            </p:nvSpPr>
            <p:spPr>
              <a:xfrm>
                <a:off x="990770" y="4205532"/>
                <a:ext cx="1063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= 2.0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93CB84-26D9-2D66-B3FF-196D4BF08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70" y="4205532"/>
                <a:ext cx="1063283" cy="369332"/>
              </a:xfrm>
              <a:prstGeom prst="rect">
                <a:avLst/>
              </a:prstGeom>
              <a:blipFill>
                <a:blip r:embed="rId6"/>
                <a:stretch>
                  <a:fillRect t="-10345" r="-4762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8FA81F-46E3-A074-8744-F823E605C2B4}"/>
                  </a:ext>
                </a:extLst>
              </p:cNvPr>
              <p:cNvSpPr txBox="1"/>
              <p:nvPr/>
            </p:nvSpPr>
            <p:spPr>
              <a:xfrm>
                <a:off x="6822740" y="3989666"/>
                <a:ext cx="12607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= 1.25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8FA81F-46E3-A074-8744-F823E605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740" y="3989666"/>
                <a:ext cx="1260725" cy="369332"/>
              </a:xfrm>
              <a:prstGeom prst="rect">
                <a:avLst/>
              </a:prstGeom>
              <a:blipFill>
                <a:blip r:embed="rId7"/>
                <a:stretch>
                  <a:fillRect t="-3226" r="-3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7838E8-FEB1-8FDD-48F0-A85B217B9D8D}"/>
                  </a:ext>
                </a:extLst>
              </p:cNvPr>
              <p:cNvSpPr txBox="1"/>
              <p:nvPr/>
            </p:nvSpPr>
            <p:spPr>
              <a:xfrm>
                <a:off x="2585695" y="5462289"/>
                <a:ext cx="3587178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Can we see this effect in </a:t>
                </a:r>
                <a14:m>
                  <m:oMath xmlns:m="http://schemas.openxmlformats.org/officeDocument/2006/math">
                    <m:r>
                      <a:rPr lang="en-US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cap="non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𝑆𝑜𝑙𝑣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7838E8-FEB1-8FDD-48F0-A85B217B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95" y="5462289"/>
                <a:ext cx="3587178" cy="405111"/>
              </a:xfrm>
              <a:prstGeom prst="rect">
                <a:avLst/>
              </a:prstGeom>
              <a:blipFill>
                <a:blip r:embed="rId8"/>
                <a:stretch>
                  <a:fillRect l="-1408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F1A66D7-0385-B4DB-2B31-F001D678E762}"/>
              </a:ext>
            </a:extLst>
          </p:cNvPr>
          <p:cNvGrpSpPr>
            <a:grpSpLocks noChangeAspect="1"/>
          </p:cNvGrpSpPr>
          <p:nvPr/>
        </p:nvGrpSpPr>
        <p:grpSpPr>
          <a:xfrm>
            <a:off x="9234401" y="4215795"/>
            <a:ext cx="1950343" cy="1371600"/>
            <a:chOff x="3656012" y="1565126"/>
            <a:chExt cx="2667000" cy="18755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CA9545-8922-AD90-D996-594BC95A9195}"/>
                </a:ext>
              </a:extLst>
            </p:cNvPr>
            <p:cNvSpPr/>
            <p:nvPr/>
          </p:nvSpPr>
          <p:spPr>
            <a:xfrm>
              <a:off x="3656012" y="1565127"/>
              <a:ext cx="2667000" cy="18755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3442CB-C889-AAA2-0600-8D46FAB0F34E}"/>
                </a:ext>
              </a:extLst>
            </p:cNvPr>
            <p:cNvSpPr/>
            <p:nvPr/>
          </p:nvSpPr>
          <p:spPr>
            <a:xfrm>
              <a:off x="4456112" y="1565126"/>
              <a:ext cx="1066800" cy="187559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C0A9DD-ABB2-5480-79F0-86CF8698BE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8378" y="1611923"/>
              <a:ext cx="262269" cy="1828800"/>
              <a:chOff x="8398426" y="1386384"/>
              <a:chExt cx="686049" cy="478381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371FFBD-3B00-9944-863F-533B6C322A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1386259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09BCB28-0616-65BE-7D64-63ED881770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057777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4EF1CDB-0AFC-AE87-AB69-F80E8C5993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34288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7640443-D2F3-E071-7C2B-FA6259C537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114175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9ED4B7-4E4A-B30A-6B30-B0D02D8781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799474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3ECE4BA-9B53-91AC-7BB5-0373122586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5484272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889AB2D-312F-C80D-8897-E1EE630A07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7430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648FCC-36E6-7630-F750-2A56B76CC246}"/>
              </a:ext>
            </a:extLst>
          </p:cNvPr>
          <p:cNvCxnSpPr/>
          <p:nvPr/>
        </p:nvCxnSpPr>
        <p:spPr>
          <a:xfrm>
            <a:off x="10225001" y="5668743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EE85C2-E17D-F329-8E33-624C7794EECD}"/>
              </a:ext>
            </a:extLst>
          </p:cNvPr>
          <p:cNvSpPr txBox="1"/>
          <p:nvPr/>
        </p:nvSpPr>
        <p:spPr>
          <a:xfrm>
            <a:off x="10225001" y="57322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Backbone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7988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1E11A-715B-A417-6C57-E4EBA4273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DE8E-25E6-9EEC-FDF0-AA380121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Free Energy Contributions of Solvation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DCD9D-B27E-4FD2-2047-2B79DBCD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308" y="1142999"/>
            <a:ext cx="12114208" cy="563980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A7A5D6A-A757-9D46-DF5E-223D6ADA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1519" y="6408672"/>
            <a:ext cx="1069195" cy="365125"/>
          </a:xfrm>
        </p:spPr>
        <p:txBody>
          <a:bodyPr/>
          <a:lstStyle/>
          <a:p>
            <a:fld id="{61C45A3A-841E-C04D-A6C3-2A644B41F8FE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311B2-A87F-F401-6A4D-43F4FB6C2D2E}"/>
                  </a:ext>
                </a:extLst>
              </p:cNvPr>
              <p:cNvSpPr txBox="1"/>
              <p:nvPr/>
            </p:nvSpPr>
            <p:spPr>
              <a:xfrm>
                <a:off x="9037791" y="1219201"/>
                <a:ext cx="2400299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𝑆𝑜𝑙𝑣</m:t>
                        </m:r>
                      </m:sub>
                      <m:sup/>
                    </m:sSub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0.54 ± 0.01) = 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311B2-A87F-F401-6A4D-43F4FB6C2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791" y="1219201"/>
                <a:ext cx="2400299" cy="405111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3B7B58-D95B-C338-0779-1BBD93ECE632}"/>
                  </a:ext>
                </a:extLst>
              </p:cNvPr>
              <p:cNvSpPr txBox="1"/>
              <p:nvPr/>
            </p:nvSpPr>
            <p:spPr>
              <a:xfrm>
                <a:off x="5332412" y="1219200"/>
                <a:ext cx="2748154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𝑆𝑜𝑙𝑣</m:t>
                        </m:r>
                      </m:sub>
                      <m:sup/>
                    </m:sSub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0.883 ± 0.005) = 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3B7B58-D95B-C338-0779-1BBD93ECE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412" y="1219200"/>
                <a:ext cx="2748154" cy="405111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CF223-A32A-F475-F05B-C8718B0ACD55}"/>
                  </a:ext>
                </a:extLst>
              </p:cNvPr>
              <p:cNvSpPr txBox="1"/>
              <p:nvPr/>
            </p:nvSpPr>
            <p:spPr>
              <a:xfrm>
                <a:off x="1288858" y="1218137"/>
                <a:ext cx="2748154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𝑆𝑜𝑙𝑣</m:t>
                        </m:r>
                      </m:sub>
                      <m:sup/>
                    </m:sSub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0.54 ± 0.01) = 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CF223-A32A-F475-F05B-C8718B0AC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858" y="1218137"/>
                <a:ext cx="2748154" cy="405111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BA4FDFC-8EF7-12DE-FDD5-F5BF90E68EB6}"/>
              </a:ext>
            </a:extLst>
          </p:cNvPr>
          <p:cNvSpPr txBox="1"/>
          <p:nvPr/>
        </p:nvSpPr>
        <p:spPr>
          <a:xfrm>
            <a:off x="9038294" y="1700514"/>
            <a:ext cx="2567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This shows entropic contribution from dynamic hydration!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871268-796A-E6A1-A1FA-2AFD6AF3ACB4}"/>
              </a:ext>
            </a:extLst>
          </p:cNvPr>
          <p:cNvSpPr txBox="1"/>
          <p:nvPr/>
        </p:nvSpPr>
        <p:spPr>
          <a:xfrm>
            <a:off x="5180012" y="3741894"/>
            <a:ext cx="2567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Unexpected temperature</a:t>
            </a:r>
          </a:p>
          <a:p>
            <a:r>
              <a:rPr lang="en-US" u="sng" dirty="0"/>
              <a:t>dependent change in </a:t>
            </a:r>
          </a:p>
          <a:p>
            <a:r>
              <a:rPr lang="en-US" u="sng" dirty="0"/>
              <a:t>Enthalpy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C3D36-6E2F-9BEA-2922-C657CB37FBDC}"/>
              </a:ext>
            </a:extLst>
          </p:cNvPr>
          <p:cNvSpPr txBox="1"/>
          <p:nvPr/>
        </p:nvSpPr>
        <p:spPr>
          <a:xfrm>
            <a:off x="1065212" y="3124200"/>
            <a:ext cx="1981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Temperature dependence switches with hydrophilicity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5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6AB2C-E08A-780F-03D1-8F186E5EB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D1BC-DC06-C620-F0DC-86AF1DF3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Coordination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3AA77B-513B-809B-2A0A-E4CAADE0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F8076-6273-6088-96BD-FD9A6445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76" y="1905000"/>
            <a:ext cx="54864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C7C66-123F-C8F0-5FA9-B0606557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2" y="1905000"/>
            <a:ext cx="54864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3AD9BE-DCB3-AB48-E244-7CEB5C858FC6}"/>
                  </a:ext>
                </a:extLst>
              </p:cNvPr>
              <p:cNvSpPr txBox="1"/>
              <p:nvPr/>
            </p:nvSpPr>
            <p:spPr>
              <a:xfrm>
                <a:off x="3199777" y="1179352"/>
                <a:ext cx="6094070" cy="725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𝐹𝐻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𝐹𝐻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0C5488-44FD-C763-8B1B-84283CC87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777" y="1179352"/>
                <a:ext cx="6094070" cy="725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9176FD-92B2-EDFC-A82E-5845B2337654}"/>
                  </a:ext>
                </a:extLst>
              </p:cNvPr>
              <p:cNvSpPr txBox="1"/>
              <p:nvPr/>
            </p:nvSpPr>
            <p:spPr>
              <a:xfrm>
                <a:off x="1598612" y="3244334"/>
                <a:ext cx="39048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Fairly constant coordination in the bulk: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BC13BB-6BCD-B2C5-82BE-F5578FC6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12" y="3244334"/>
                <a:ext cx="3904852" cy="646331"/>
              </a:xfrm>
              <a:prstGeom prst="rect">
                <a:avLst/>
              </a:prstGeom>
              <a:blipFill>
                <a:blip r:embed="rId5"/>
                <a:stretch>
                  <a:fillRect l="-1294" t="-3846" r="-32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83EDE-CD9C-DCE3-F57D-00B7B7367839}"/>
                  </a:ext>
                </a:extLst>
              </p:cNvPr>
              <p:cNvSpPr txBox="1"/>
              <p:nvPr/>
            </p:nvSpPr>
            <p:spPr>
              <a:xfrm>
                <a:off x="7237412" y="2113654"/>
                <a:ext cx="2641685" cy="690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𝑜𝑙𝑦𝑚𝑒𝑟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𝑠𝑜𝑙𝑣𝑒𝑛𝑡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𝑜𝑙𝑦𝑚𝑒𝑟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𝑠𝑜𝑙𝑣𝑒𝑛𝑡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FF125D-0D4C-DEC5-DA4B-733349A06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412" y="2113654"/>
                <a:ext cx="2641685" cy="690189"/>
              </a:xfrm>
              <a:prstGeom prst="rect">
                <a:avLst/>
              </a:prstGeom>
              <a:blipFill>
                <a:blip r:embed="rId6"/>
                <a:stretch>
                  <a:fillRect l="-476" t="-3636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5566A2-9B3E-0D86-EADE-8E1BD762A054}"/>
                  </a:ext>
                </a:extLst>
              </p:cNvPr>
              <p:cNvSpPr txBox="1"/>
              <p:nvPr/>
            </p:nvSpPr>
            <p:spPr>
              <a:xfrm>
                <a:off x="10372775" y="2921168"/>
                <a:ext cx="1360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Only at high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12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CBDD91-EF3F-D43A-7635-33B0D14F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775" y="2921168"/>
                <a:ext cx="1360437" cy="646331"/>
              </a:xfrm>
              <a:prstGeom prst="rect">
                <a:avLst/>
              </a:prstGeom>
              <a:blipFill>
                <a:blip r:embed="rId7"/>
                <a:stretch>
                  <a:fillRect l="-3670" t="-1923" r="-183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08341C-93E3-2007-BF0F-004244ED66BC}"/>
                  </a:ext>
                </a:extLst>
              </p:cNvPr>
              <p:cNvSpPr txBox="1"/>
              <p:nvPr/>
            </p:nvSpPr>
            <p:spPr>
              <a:xfrm>
                <a:off x="8837612" y="3710613"/>
                <a:ext cx="874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11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9175F3-240F-B6C0-B0FD-DC89A20F6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612" y="3710613"/>
                <a:ext cx="874727" cy="369332"/>
              </a:xfrm>
              <a:prstGeom prst="rect">
                <a:avLst/>
              </a:prstGeom>
              <a:blipFill>
                <a:blip r:embed="rId8"/>
                <a:stretch>
                  <a:fillRect t="-10000" r="-434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5C2E19-D79A-9ADE-AA98-568B9542A15C}"/>
                  </a:ext>
                </a:extLst>
              </p:cNvPr>
              <p:cNvSpPr txBox="1"/>
              <p:nvPr/>
            </p:nvSpPr>
            <p:spPr>
              <a:xfrm>
                <a:off x="7542212" y="4876800"/>
                <a:ext cx="874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10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2D2B21-BA77-751C-D24A-091B60C1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12" y="4876800"/>
                <a:ext cx="874727" cy="369332"/>
              </a:xfrm>
              <a:prstGeom prst="rect">
                <a:avLst/>
              </a:prstGeom>
              <a:blipFill>
                <a:blip r:embed="rId9"/>
                <a:stretch>
                  <a:fillRect t="-6667" r="-571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D73D179-C720-DAAB-1471-46C471CE4E39}"/>
              </a:ext>
            </a:extLst>
          </p:cNvPr>
          <p:cNvSpPr txBox="1"/>
          <p:nvPr/>
        </p:nvSpPr>
        <p:spPr>
          <a:xfrm>
            <a:off x="3962045" y="6019800"/>
            <a:ext cx="456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happens in the dynamic hydration layer?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B64D11-F669-18EE-2FF5-43752FBE5892}"/>
                  </a:ext>
                </a:extLst>
              </p:cNvPr>
              <p:cNvSpPr txBox="1"/>
              <p:nvPr/>
            </p:nvSpPr>
            <p:spPr>
              <a:xfrm>
                <a:off x="9331173" y="1637656"/>
                <a:ext cx="2513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RDF Min (1.57 ± 0.01)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FF9188-BB27-F106-E004-502065F37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173" y="1637656"/>
                <a:ext cx="2513976" cy="369332"/>
              </a:xfrm>
              <a:prstGeom prst="rect">
                <a:avLst/>
              </a:prstGeom>
              <a:blipFill>
                <a:blip r:embed="rId10"/>
                <a:stretch>
                  <a:fillRect l="-2010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7F7B8-C51F-9621-C541-3D213DD5C75F}"/>
                  </a:ext>
                </a:extLst>
              </p:cNvPr>
              <p:cNvSpPr txBox="1"/>
              <p:nvPr/>
            </p:nvSpPr>
            <p:spPr>
              <a:xfrm>
                <a:off x="455613" y="1646227"/>
                <a:ext cx="2513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RDF Min: (1.51 ± 0.01)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D29ECC-9904-746C-FAAE-DD27C643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3" y="1646227"/>
                <a:ext cx="2513976" cy="369332"/>
              </a:xfrm>
              <a:prstGeom prst="rect">
                <a:avLst/>
              </a:prstGeom>
              <a:blipFill>
                <a:blip r:embed="rId11"/>
                <a:stretch>
                  <a:fillRect l="-252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C9B3176-DB8F-EFE5-7ABF-8BABE897FB87}"/>
              </a:ext>
            </a:extLst>
          </p:cNvPr>
          <p:cNvGrpSpPr>
            <a:grpSpLocks noChangeAspect="1"/>
          </p:cNvGrpSpPr>
          <p:nvPr/>
        </p:nvGrpSpPr>
        <p:grpSpPr>
          <a:xfrm>
            <a:off x="202517" y="5764851"/>
            <a:ext cx="1300229" cy="914400"/>
            <a:chOff x="3656012" y="1565126"/>
            <a:chExt cx="2667000" cy="18755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92BC41-E4BE-AE7A-92BC-E10D159C0031}"/>
                </a:ext>
              </a:extLst>
            </p:cNvPr>
            <p:cNvSpPr/>
            <p:nvPr/>
          </p:nvSpPr>
          <p:spPr>
            <a:xfrm>
              <a:off x="3656012" y="1565127"/>
              <a:ext cx="2667000" cy="18755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BCB295-53AE-CB2F-31CA-3D75FEB19496}"/>
                </a:ext>
              </a:extLst>
            </p:cNvPr>
            <p:cNvSpPr/>
            <p:nvPr/>
          </p:nvSpPr>
          <p:spPr>
            <a:xfrm>
              <a:off x="3656012" y="1565126"/>
              <a:ext cx="2667000" cy="1875597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442F57-8C77-2FD3-0AC8-4AFCDAD00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8378" y="1611923"/>
              <a:ext cx="262269" cy="1828800"/>
              <a:chOff x="8398426" y="1386384"/>
              <a:chExt cx="686049" cy="478381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157EB9-AB8C-5D5C-DBB0-AE48972977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1386259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919400-E560-CF30-9ECD-389777346E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057777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F60D5E2-6747-2FCB-4159-25526E88CD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34288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8A5B794-728E-1B00-FC17-B497AC78DD7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114175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EAB5E28-3F72-AFD1-83F6-D11937389A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799474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1C9927-2720-5747-7A3C-2489BC2B46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5484272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3A71ABE-D068-511B-288E-24828F004A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7430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803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D442A-2DDC-1DAD-C87B-C8767FA00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746E6E-9EE9-EDAA-F278-1D8D82D8C2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cap="none" dirty="0"/>
                  <a:t>Coordination with in 2.5 </a:t>
                </a:r>
                <a14:m>
                  <m:oMath xmlns:m="http://schemas.openxmlformats.org/officeDocument/2006/math">
                    <m:r>
                      <a:rPr lang="en-US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cap="none" dirty="0"/>
                  <a:t> from Polymer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E6D0BA-FE7F-60E5-8759-CBA4F1B83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DB3CA-E234-4421-6A49-0B31553D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6197A-5B8E-2CAA-102C-E467EF84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676" y="1905000"/>
            <a:ext cx="54864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667C2-2844-B307-365A-630F97BCA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1905000"/>
            <a:ext cx="5486400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3F865A-612A-3F17-E71E-461A04B02126}"/>
                  </a:ext>
                </a:extLst>
              </p:cNvPr>
              <p:cNvSpPr txBox="1"/>
              <p:nvPr/>
            </p:nvSpPr>
            <p:spPr>
              <a:xfrm>
                <a:off x="3199777" y="1179352"/>
                <a:ext cx="6094070" cy="725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𝐹𝐻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𝑆𝑆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𝐹𝐻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D11D19-4733-EA72-7137-3EABA2916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777" y="1179352"/>
                <a:ext cx="6094070" cy="7256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E6825A-4545-4E8B-4CBD-BD110BEBE7A3}"/>
                  </a:ext>
                </a:extLst>
              </p:cNvPr>
              <p:cNvSpPr txBox="1"/>
              <p:nvPr/>
            </p:nvSpPr>
            <p:spPr>
              <a:xfrm>
                <a:off x="1208701" y="2077197"/>
                <a:ext cx="3756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the bulk: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dirty="0"/>
                  <a:t> ranges from 12.1 to 12.4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1537E3-8478-C921-2E2B-FA121BF54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701" y="2077197"/>
                <a:ext cx="3756349" cy="369332"/>
              </a:xfrm>
              <a:prstGeom prst="rect">
                <a:avLst/>
              </a:prstGeom>
              <a:blipFill>
                <a:blip r:embed="rId6"/>
                <a:stretch>
                  <a:fillRect l="-1351" t="-6667" r="-67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103674-9F86-6F53-EA6C-0545959B4B71}"/>
                  </a:ext>
                </a:extLst>
              </p:cNvPr>
              <p:cNvSpPr txBox="1"/>
              <p:nvPr/>
            </p:nvSpPr>
            <p:spPr>
              <a:xfrm>
                <a:off x="7237412" y="2113654"/>
                <a:ext cx="2641685" cy="690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𝑜𝑙𝑦𝑚𝑒𝑟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𝑠𝑜𝑙𝑣𝑒𝑛𝑡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𝑜𝑙𝑦𝑚𝑒𝑟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𝑠𝑜𝑙𝑣𝑒𝑛𝑡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E48B21-7346-00A0-A924-766D149B5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412" y="2113654"/>
                <a:ext cx="2641685" cy="690189"/>
              </a:xfrm>
              <a:prstGeom prst="rect">
                <a:avLst/>
              </a:prstGeom>
              <a:blipFill>
                <a:blip r:embed="rId7"/>
                <a:stretch>
                  <a:fillRect l="-476" t="-3636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171DFD-063B-B29C-1701-3B6F8A86D9CC}"/>
                  </a:ext>
                </a:extLst>
              </p:cNvPr>
              <p:cNvSpPr txBox="1"/>
              <p:nvPr/>
            </p:nvSpPr>
            <p:spPr>
              <a:xfrm>
                <a:off x="10372775" y="2921168"/>
                <a:ext cx="1360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Only at high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12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ECB7B5-6C5F-15A5-F42E-AAFC1171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775" y="2921168"/>
                <a:ext cx="1360437" cy="646331"/>
              </a:xfrm>
              <a:prstGeom prst="rect">
                <a:avLst/>
              </a:prstGeom>
              <a:blipFill>
                <a:blip r:embed="rId8"/>
                <a:stretch>
                  <a:fillRect l="-3670" t="-1923" r="-183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372E37-A43B-A42F-C652-5FE9DB127777}"/>
                  </a:ext>
                </a:extLst>
              </p:cNvPr>
              <p:cNvSpPr txBox="1"/>
              <p:nvPr/>
            </p:nvSpPr>
            <p:spPr>
              <a:xfrm>
                <a:off x="8837612" y="3710613"/>
                <a:ext cx="874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11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2DB3AB-BFC4-54F8-43B5-A6E921218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612" y="3710613"/>
                <a:ext cx="874727" cy="369332"/>
              </a:xfrm>
              <a:prstGeom prst="rect">
                <a:avLst/>
              </a:prstGeom>
              <a:blipFill>
                <a:blip r:embed="rId9"/>
                <a:stretch>
                  <a:fillRect t="-10000" r="-434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5B5838-5C21-CCE3-6EF0-6F81BF16E525}"/>
                  </a:ext>
                </a:extLst>
              </p:cNvPr>
              <p:cNvSpPr txBox="1"/>
              <p:nvPr/>
            </p:nvSpPr>
            <p:spPr>
              <a:xfrm>
                <a:off x="7542212" y="4876800"/>
                <a:ext cx="874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10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49B49E-0AB8-EC34-E7D7-E45B6F36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12" y="4876800"/>
                <a:ext cx="874727" cy="369332"/>
              </a:xfrm>
              <a:prstGeom prst="rect">
                <a:avLst/>
              </a:prstGeom>
              <a:blipFill>
                <a:blip r:embed="rId10"/>
                <a:stretch>
                  <a:fillRect t="-6667" r="-571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FF3C3D-1F0F-380E-4E96-199F3DBAFE52}"/>
                  </a:ext>
                </a:extLst>
              </p:cNvPr>
              <p:cNvSpPr txBox="1"/>
              <p:nvPr/>
            </p:nvSpPr>
            <p:spPr>
              <a:xfrm>
                <a:off x="1972182" y="5968236"/>
                <a:ext cx="9507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Solution beads in the dynamic hydration layer exhibit reduced coordination, especially at high T* and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FF3C3D-1F0F-380E-4E96-199F3DBAF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82" y="5968236"/>
                <a:ext cx="9507408" cy="646331"/>
              </a:xfrm>
              <a:prstGeom prst="rect">
                <a:avLst/>
              </a:prstGeom>
              <a:blipFill>
                <a:blip r:embed="rId11"/>
                <a:stretch>
                  <a:fillRect l="-534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BF82DC-B406-FEC9-6375-F3A88049F2A9}"/>
                  </a:ext>
                </a:extLst>
              </p:cNvPr>
              <p:cNvSpPr txBox="1"/>
              <p:nvPr/>
            </p:nvSpPr>
            <p:spPr>
              <a:xfrm>
                <a:off x="9331173" y="1637656"/>
                <a:ext cx="2513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RDF Min (1.57 ± 0.01)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32BE1D-AD64-F29C-7ACA-067875F25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173" y="1637656"/>
                <a:ext cx="2513976" cy="369332"/>
              </a:xfrm>
              <a:prstGeom prst="rect">
                <a:avLst/>
              </a:prstGeom>
              <a:blipFill>
                <a:blip r:embed="rId12"/>
                <a:stretch>
                  <a:fillRect l="-2010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93CB5-E410-36D9-2774-145836BBE0D5}"/>
                  </a:ext>
                </a:extLst>
              </p:cNvPr>
              <p:cNvSpPr txBox="1"/>
              <p:nvPr/>
            </p:nvSpPr>
            <p:spPr>
              <a:xfrm>
                <a:off x="455613" y="1646227"/>
                <a:ext cx="39370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RDF Min: </a:t>
                </a:r>
                <a:r>
                  <a:rPr lang="en-US" strike="sngStrike" dirty="0"/>
                  <a:t>(1.51 ± 0.01) </a:t>
                </a:r>
                <a14:m>
                  <m:oMath xmlns:m="http://schemas.openxmlformats.org/officeDocument/2006/math">
                    <m:r>
                      <a:rPr lang="en-US" i="1" strike="sngStrike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(1.53 ± 0.03)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trike="sngStrike" dirty="0"/>
                  <a:t> </a:t>
                </a:r>
                <a:endParaRPr lang="en-US" strike="sngStrik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808351-3D49-3642-E17E-772CFCE7B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3" y="1646227"/>
                <a:ext cx="3937084" cy="369332"/>
              </a:xfrm>
              <a:prstGeom prst="rect">
                <a:avLst/>
              </a:prstGeom>
              <a:blipFill>
                <a:blip r:embed="rId13"/>
                <a:stretch>
                  <a:fillRect l="-160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C0D71A7-C840-F7B4-AABA-9511A4792D39}"/>
              </a:ext>
            </a:extLst>
          </p:cNvPr>
          <p:cNvGrpSpPr>
            <a:grpSpLocks noChangeAspect="1"/>
          </p:cNvGrpSpPr>
          <p:nvPr/>
        </p:nvGrpSpPr>
        <p:grpSpPr>
          <a:xfrm>
            <a:off x="312780" y="5734797"/>
            <a:ext cx="1300229" cy="914400"/>
            <a:chOff x="3656012" y="1565126"/>
            <a:chExt cx="2667000" cy="18755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251F57-F95C-2FDC-6DD1-E19E6D68CBC8}"/>
                </a:ext>
              </a:extLst>
            </p:cNvPr>
            <p:cNvSpPr/>
            <p:nvPr/>
          </p:nvSpPr>
          <p:spPr>
            <a:xfrm>
              <a:off x="3656012" y="1565127"/>
              <a:ext cx="2667000" cy="18755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50F0E1-66D6-0EAA-E27D-624795D0B93E}"/>
                </a:ext>
              </a:extLst>
            </p:cNvPr>
            <p:cNvSpPr/>
            <p:nvPr/>
          </p:nvSpPr>
          <p:spPr>
            <a:xfrm>
              <a:off x="4456112" y="1565126"/>
              <a:ext cx="1066800" cy="187559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F98A79F-49BB-EAFB-9487-310331163F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8378" y="1611923"/>
              <a:ext cx="262269" cy="1828800"/>
              <a:chOff x="8398426" y="1386384"/>
              <a:chExt cx="686049" cy="4783813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EBD98D9-1908-0568-7459-4CD0CFCAB6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1386259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06EBFE1-2FE3-6390-97EC-B41C00777E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057777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C05C9FF-8E88-3DFF-8E0B-4050C7290E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34288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F7507E6-941C-F111-4FE5-876CADC6C0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114175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D4CF761-E6D1-676C-1F0B-FEFA643F4D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799474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9BF4F5-DC46-88B9-6C8C-A923339E499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5484272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A271F03-91CC-AE32-409F-8841E3A358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7430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3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8683C-CE07-018B-29C5-5A3B98921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F852-4E4E-5CF7-B896-84F71EA4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Kirkwood Buff Integrals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D8D86-D6E3-F8CB-CF69-D10292CD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0BC9AC-40D7-19B3-CA69-32B18E64213D}"/>
                  </a:ext>
                </a:extLst>
              </p:cNvPr>
              <p:cNvSpPr txBox="1"/>
              <p:nvPr/>
            </p:nvSpPr>
            <p:spPr>
              <a:xfrm>
                <a:off x="379411" y="1303529"/>
                <a:ext cx="7772401" cy="4496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500"/>
                  </a:spcBef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Krikwood Buff Theory provides a metric:</a:t>
                </a:r>
              </a:p>
              <a:p>
                <a:pPr>
                  <a:spcBef>
                    <a:spcPts val="5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=4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𝑑𝑟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500"/>
                  </a:spcBef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Represents the excess (or deficiency) in the average number of molecules, </a:t>
                </a:r>
                <a:r>
                  <a:rPr lang="en-US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around molecule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j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These quantities convey information on the average "affinity" between these molecules</a:t>
                </a:r>
                <a:endParaRPr lang="en-US" dirty="0"/>
              </a:p>
              <a:p>
                <a:pPr>
                  <a:spcBef>
                    <a:spcPts val="500"/>
                  </a:spcBef>
                </a:pPr>
                <a:r>
                  <a:rPr lang="en-US" dirty="0"/>
                  <a:t>Ben-Naim developed an inversion procedure for Kirkwood Buff Theory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xperimental data such as:</a:t>
                </a:r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partial molar volumes</a:t>
                </a:r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isothermal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compressibilities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partial vapor pressures 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dirty="0"/>
                  <a:t>In simulations we can calculate these directly for experimental comparison, or in our case assessing co-solvent interactions with the polymer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0BC9AC-40D7-19B3-CA69-32B18E642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1" y="1303529"/>
                <a:ext cx="7772401" cy="4496039"/>
              </a:xfrm>
              <a:prstGeom prst="rect">
                <a:avLst/>
              </a:prstGeom>
              <a:blipFill>
                <a:blip r:embed="rId2"/>
                <a:stretch>
                  <a:fillRect l="-653" t="-1859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9FB0233-BD09-226F-3A4C-E0F722528BCB}"/>
              </a:ext>
            </a:extLst>
          </p:cNvPr>
          <p:cNvSpPr txBox="1"/>
          <p:nvPr/>
        </p:nvSpPr>
        <p:spPr>
          <a:xfrm>
            <a:off x="1598612" y="651138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 Naim J. Chem. Phys. </a:t>
            </a: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67, 4884–4890 (1977) DOI: 10.1063/1.434669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AA544-5212-8C6D-B2E1-E4083CA5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922"/>
          <a:stretch/>
        </p:blipFill>
        <p:spPr>
          <a:xfrm>
            <a:off x="8418511" y="1096484"/>
            <a:ext cx="3390901" cy="2759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8F1007-EB7D-C45B-5731-05226CAC60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980"/>
          <a:stretch/>
        </p:blipFill>
        <p:spPr>
          <a:xfrm>
            <a:off x="8285162" y="3581400"/>
            <a:ext cx="3390901" cy="25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C165-8E12-D7C6-4DA3-0BF9A9AD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Kirkwood Buff Integral: Polymer-Solvent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61A1D-F9C9-E21D-8F6B-4B3A82AA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05353"/>
            <a:ext cx="12188824" cy="5680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2C9ED-D990-1C91-A2B6-799CEAA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1519" y="6408672"/>
            <a:ext cx="1069195" cy="365125"/>
          </a:xfrm>
        </p:spPr>
        <p:txBody>
          <a:bodyPr/>
          <a:lstStyle/>
          <a:p>
            <a:fld id="{61C45A3A-841E-C04D-A6C3-2A644B41F8FE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58FEC-3833-3570-96E8-237FF13F52A5}"/>
                  </a:ext>
                </a:extLst>
              </p:cNvPr>
              <p:cNvSpPr txBox="1"/>
              <p:nvPr/>
            </p:nvSpPr>
            <p:spPr>
              <a:xfrm>
                <a:off x="9212012" y="1303529"/>
                <a:ext cx="294314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𝑃𝐼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𝑃𝐼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𝑃𝑆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58FEC-3833-3570-96E8-237FF13F5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012" y="1303529"/>
                <a:ext cx="2943141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184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80A5D-FC86-0CBB-C47F-979E0316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38D4-FEBC-90A9-093C-88CEE422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Ion Partitioning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914F19-0ABE-3BB2-58D7-163B61B4B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23" y="1147011"/>
            <a:ext cx="12167784" cy="5651146"/>
          </a:xfrm>
          <a:prstGeom prst="rect">
            <a:avLst/>
          </a:prstGeom>
        </p:spPr>
      </p:pic>
      <p:sp>
        <p:nvSpPr>
          <p:cNvPr id="6" name="Slide Number Placeholder 30">
            <a:extLst>
              <a:ext uri="{FF2B5EF4-FFF2-40B4-BE49-F238E27FC236}">
                <a16:creationId xmlns:a16="http://schemas.microsoft.com/office/drawing/2014/main" id="{D61BE325-BA45-F111-27EA-39FBBB57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/>
          <a:p>
            <a:fld id="{0624AEE6-E942-4F5C-A610-97CA4B6B6DBA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1EDA49-9057-0C7D-26EA-9D42DBB43BEA}"/>
              </a:ext>
            </a:extLst>
          </p:cNvPr>
          <p:cNvGrpSpPr>
            <a:grpSpLocks noChangeAspect="1"/>
          </p:cNvGrpSpPr>
          <p:nvPr/>
        </p:nvGrpSpPr>
        <p:grpSpPr>
          <a:xfrm>
            <a:off x="1827212" y="1736338"/>
            <a:ext cx="1950343" cy="1371600"/>
            <a:chOff x="3656012" y="1565126"/>
            <a:chExt cx="2667000" cy="18755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DD3BC6-D130-3B26-8930-DB5B7BBD0E39}"/>
                </a:ext>
              </a:extLst>
            </p:cNvPr>
            <p:cNvSpPr/>
            <p:nvPr/>
          </p:nvSpPr>
          <p:spPr>
            <a:xfrm>
              <a:off x="3656012" y="1565127"/>
              <a:ext cx="2667000" cy="18755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36BA0E-3360-ED12-24CF-0E75EA98A485}"/>
                </a:ext>
              </a:extLst>
            </p:cNvPr>
            <p:cNvSpPr/>
            <p:nvPr/>
          </p:nvSpPr>
          <p:spPr>
            <a:xfrm>
              <a:off x="4456112" y="1565126"/>
              <a:ext cx="1066800" cy="187559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856452-4989-E398-7D4C-3D426D4D4B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8378" y="1611923"/>
              <a:ext cx="262269" cy="1828800"/>
              <a:chOff x="8398426" y="1386384"/>
              <a:chExt cx="686049" cy="4783813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B7A2E08-64CE-086E-43E9-3D17878113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1386259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0EB4578-65D0-B581-497B-64EADBE7FE4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057777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C918A94-733E-571B-DD40-E2CCB2B3BA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34288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3C6CAA-28FA-2C5F-8C0C-F6D19CD5F0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114175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2E8CC2D-6EBC-C308-5DCD-7F99AC8B99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4799474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E48226-E94D-5173-5400-1B0A2CC36F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5484272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83AF6C-FBD8-EB3D-AF22-0A16418191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398551" y="2743076"/>
                <a:ext cx="685800" cy="686049"/>
              </a:xfrm>
              <a:prstGeom prst="ellipse">
                <a:avLst/>
              </a:prstGeom>
              <a:gradFill flip="none" rotWithShape="1">
                <a:gsLst>
                  <a:gs pos="82000">
                    <a:srgbClr val="B2B2FF">
                      <a:shade val="67500"/>
                      <a:satMod val="115000"/>
                    </a:srgbClr>
                  </a:gs>
                  <a:gs pos="9000">
                    <a:srgbClr val="B2B2F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777227-EF91-8A63-F674-9FEB98A33B0D}"/>
              </a:ext>
            </a:extLst>
          </p:cNvPr>
          <p:cNvCxnSpPr/>
          <p:nvPr/>
        </p:nvCxnSpPr>
        <p:spPr>
          <a:xfrm>
            <a:off x="2817812" y="3189286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5D4879-2853-515B-CB9D-3F4055F03812}"/>
              </a:ext>
            </a:extLst>
          </p:cNvPr>
          <p:cNvSpPr txBox="1"/>
          <p:nvPr/>
        </p:nvSpPr>
        <p:spPr>
          <a:xfrm>
            <a:off x="2817812" y="32528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Backbone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5004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A904-27AB-F39F-7676-724E7563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F20A-FA32-F477-EB0A-F29D4B6D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Where are we now?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0E750-B65A-05D1-194B-9110AB5D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F3137F-7022-8B62-203F-D9A3172C0852}"/>
                  </a:ext>
                </a:extLst>
              </p:cNvPr>
              <p:cNvSpPr txBox="1"/>
              <p:nvPr/>
            </p:nvSpPr>
            <p:spPr>
              <a:xfrm>
                <a:off x="573646" y="1303527"/>
                <a:ext cx="4945306" cy="2736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500"/>
                  </a:spcBef>
                </a:pPr>
                <a:r>
                  <a:rPr lang="en-US" dirty="0"/>
                  <a:t>We’ve isolated the thermodynamic effects of polymer solvation and found </a:t>
                </a:r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𝑆𝑜𝑙𝑣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greatly outweighs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𝑆𝑜𝑙𝑣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for interactions on the order of charged polymers</a:t>
                </a:r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For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polymers, ↑T  ⇒  ↓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𝑆𝑜𝑙𝑣</m:t>
                        </m:r>
                      </m:sub>
                      <m:sup/>
                    </m:sSub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i.e., LCST</a:t>
                </a:r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For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polymers, ↑T  ⇒  ↑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𝑆𝑜𝑙𝑣</m:t>
                        </m:r>
                      </m:sub>
                      <m:sup/>
                    </m:sSub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i.e., UCST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F3137F-7022-8B62-203F-D9A3172C0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46" y="1303527"/>
                <a:ext cx="4945306" cy="2736262"/>
              </a:xfrm>
              <a:prstGeom prst="rect">
                <a:avLst/>
              </a:prstGeom>
              <a:blipFill>
                <a:blip r:embed="rId2"/>
                <a:stretch>
                  <a:fillRect l="-1026" t="-922" r="-1795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9C8D722-5CD1-F2FE-1F1C-551AD62103B9}"/>
              </a:ext>
            </a:extLst>
          </p:cNvPr>
          <p:cNvSpPr/>
          <p:nvPr/>
        </p:nvSpPr>
        <p:spPr>
          <a:xfrm>
            <a:off x="8990012" y="1148943"/>
            <a:ext cx="457200" cy="375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F0A3-1B35-8478-247B-9B798631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952" y="1303528"/>
            <a:ext cx="6441590" cy="3344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E93EE4-BF17-1E44-2864-FFA74BFCBA7E}"/>
                  </a:ext>
                </a:extLst>
              </p:cNvPr>
              <p:cNvSpPr txBox="1"/>
              <p:nvPr/>
            </p:nvSpPr>
            <p:spPr>
              <a:xfrm>
                <a:off x="573644" y="4160298"/>
                <a:ext cx="11041535" cy="2451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500"/>
                  </a:spcBef>
                </a:pPr>
                <a:endParaRPr lang="en-US" dirty="0"/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Specific ion effects:</a:t>
                </a:r>
              </a:p>
              <a:p>
                <a:pPr marL="742950" lvl="1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u="sng" dirty="0"/>
                  <a:t>do not </a:t>
                </a:r>
                <a:r>
                  <a:rPr lang="en-US" dirty="0"/>
                  <a:t>appear in the free energy changes (for this toy system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𝑃𝐼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b="1" u="sng" dirty="0"/>
                  <a:t>do</a:t>
                </a:r>
                <a:r>
                  <a:rPr lang="en-US" b="1" dirty="0"/>
                  <a:t> appear in partitioning </a:t>
                </a:r>
                <a:r>
                  <a:rPr lang="en-US" dirty="0"/>
                  <a:t>and Kirkwood Buff Integrals </a:t>
                </a:r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Kirkwood Buff Integrals illustrate changes in solvent-solvent affinity in the dynamic hydration layer</a:t>
                </a:r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Coordination number of the polymer and the solvent change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Small changes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𝑆𝑜𝑙𝑣</m:t>
                        </m:r>
                      </m:sub>
                      <m:sup/>
                    </m:sSubSup>
                  </m:oMath>
                </a14:m>
                <a:r>
                  <a:rPr lang="en-US" dirty="0"/>
                  <a:t> with respect to T seem to correlate with changes in coordination number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E93EE4-BF17-1E44-2864-FFA74BFCB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44" y="4160298"/>
                <a:ext cx="11041535" cy="2451825"/>
              </a:xfrm>
              <a:prstGeom prst="rect">
                <a:avLst/>
              </a:prstGeom>
              <a:blipFill>
                <a:blip r:embed="rId4"/>
                <a:stretch>
                  <a:fillRect l="-345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76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6F3B-CCF2-BBEF-B4E2-E5CB39F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Thermodynamics of Dynamic Hydration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E2F09-DD71-3436-B9B2-E3AB4CB3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27" t="49044" r="50312" b="34293"/>
          <a:stretch/>
        </p:blipFill>
        <p:spPr>
          <a:xfrm>
            <a:off x="379412" y="1090373"/>
            <a:ext cx="10677810" cy="5761787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3800A3-193D-796B-7F6C-8FD69AD4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224" y="6407898"/>
            <a:ext cx="1068917" cy="365030"/>
          </a:xfrm>
        </p:spPr>
        <p:txBody>
          <a:bodyPr/>
          <a:lstStyle/>
          <a:p>
            <a:fld id="{61C45A3A-841E-C04D-A6C3-2A644B41F8F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12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FE7BC-9F2B-29F0-AB12-0FE9BB6A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D1D04-35DB-6629-2FE8-7E706FD30C7C}"/>
              </a:ext>
            </a:extLst>
          </p:cNvPr>
          <p:cNvSpPr txBox="1"/>
          <p:nvPr/>
        </p:nvSpPr>
        <p:spPr>
          <a:xfrm>
            <a:off x="912812" y="914400"/>
            <a:ext cx="1036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pPr algn="ctr"/>
            <a:r>
              <a:rPr lang="en-US" sz="3200" b="1" dirty="0"/>
              <a:t>Thank You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BA752-B865-BE65-7FFB-EDF837C1A235}"/>
              </a:ext>
            </a:extLst>
          </p:cNvPr>
          <p:cNvGrpSpPr>
            <a:grpSpLocks noChangeAspect="1"/>
          </p:cNvGrpSpPr>
          <p:nvPr/>
        </p:nvGrpSpPr>
        <p:grpSpPr>
          <a:xfrm>
            <a:off x="8372117" y="3328850"/>
            <a:ext cx="3284021" cy="1436884"/>
            <a:chOff x="916303" y="4953000"/>
            <a:chExt cx="3284021" cy="14368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F94679-8014-9530-D7F1-2F5B025A9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303" y="4953000"/>
              <a:ext cx="3284021" cy="117354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017271-5747-A7E4-8C8C-967FEE81AB17}"/>
                </a:ext>
              </a:extLst>
            </p:cNvPr>
            <p:cNvSpPr/>
            <p:nvPr/>
          </p:nvSpPr>
          <p:spPr>
            <a:xfrm>
              <a:off x="1014108" y="6112885"/>
              <a:ext cx="30884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4A4849"/>
                  </a:solidFill>
                  <a:latin typeface="arial" panose="020B0604020202020204" pitchFamily="34" charset="0"/>
                </a:rPr>
                <a:t>NRC Research Associateship Programs</a:t>
              </a:r>
              <a:endParaRPr lang="en-US" sz="12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E51783-75E6-8D99-5FF9-CAD70614E777}"/>
              </a:ext>
            </a:extLst>
          </p:cNvPr>
          <p:cNvSpPr txBox="1"/>
          <p:nvPr/>
        </p:nvSpPr>
        <p:spPr>
          <a:xfrm>
            <a:off x="912812" y="2819400"/>
            <a:ext cx="2051716" cy="2259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Project Members: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Jack F. Douglas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Vivek M. Prabhu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Debbie Audus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Robert Ivancic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Jeremy Wang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15630-8893-1718-2263-725248325A78}"/>
              </a:ext>
            </a:extLst>
          </p:cNvPr>
          <p:cNvSpPr/>
          <p:nvPr/>
        </p:nvSpPr>
        <p:spPr>
          <a:xfrm>
            <a:off x="8335605" y="2819400"/>
            <a:ext cx="1090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Funding: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1D8CC-F1E4-9161-4244-85743CC85719}"/>
              </a:ext>
            </a:extLst>
          </p:cNvPr>
          <p:cNvSpPr/>
          <p:nvPr/>
        </p:nvSpPr>
        <p:spPr>
          <a:xfrm>
            <a:off x="7826270" y="4953000"/>
            <a:ext cx="3983142" cy="772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Contact Information: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Email: jennifer.a.clark13@gmail.com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F550F-BE6C-506C-5D51-DF830D1E3B7A}"/>
              </a:ext>
            </a:extLst>
          </p:cNvPr>
          <p:cNvSpPr txBox="1"/>
          <p:nvPr/>
        </p:nvSpPr>
        <p:spPr>
          <a:xfrm>
            <a:off x="3122612" y="2817541"/>
            <a:ext cx="2175404" cy="151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Acknowledgments: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Mauro Mugnai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Iván Pulido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Michael Shirts</a:t>
            </a:r>
          </a:p>
        </p:txBody>
      </p:sp>
    </p:spTree>
    <p:extLst>
      <p:ext uri="{BB962C8B-B14F-4D97-AF65-F5344CB8AC3E}">
        <p14:creationId xmlns:p14="http://schemas.microsoft.com/office/powerpoint/2010/main" val="269657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AE33-53CD-019F-01E3-675EF8B2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Temperature Response of Polymers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92D2EE-F9CA-E766-4E3F-7C66F4798C0A}"/>
              </a:ext>
            </a:extLst>
          </p:cNvPr>
          <p:cNvSpPr txBox="1"/>
          <p:nvPr/>
        </p:nvSpPr>
        <p:spPr>
          <a:xfrm>
            <a:off x="630926" y="5943600"/>
            <a:ext cx="1099343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/>
              <a:t>We can likely apply learnings from the protein literature to understand polymer phase behavior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D16CCC-60E2-D27D-46A1-9971518D2F07}"/>
              </a:ext>
            </a:extLst>
          </p:cNvPr>
          <p:cNvSpPr txBox="1"/>
          <p:nvPr/>
        </p:nvSpPr>
        <p:spPr>
          <a:xfrm>
            <a:off x="6217230" y="5333983"/>
            <a:ext cx="5602842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Riccio &amp; Graziano, Chemical Physics Letters, 794 (2022)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287DAF-6AB3-5E77-0CDF-DBA9E8192F6C}"/>
              </a:ext>
            </a:extLst>
          </p:cNvPr>
          <p:cNvSpPr txBox="1"/>
          <p:nvPr/>
        </p:nvSpPr>
        <p:spPr>
          <a:xfrm>
            <a:off x="6217229" y="1299410"/>
            <a:ext cx="3754554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Proteins: </a:t>
            </a:r>
            <a:r>
              <a:rPr lang="en-US" sz="1799" dirty="0"/>
              <a:t>Hot and Cold Denaturization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8C8DC9-7F2F-2290-74C3-7F230C9E0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91" y="1668647"/>
            <a:ext cx="4716916" cy="36305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AA69D5-2920-02DD-01DB-4F29610FDCD6}"/>
              </a:ext>
            </a:extLst>
          </p:cNvPr>
          <p:cNvSpPr txBox="1"/>
          <p:nvPr/>
        </p:nvSpPr>
        <p:spPr>
          <a:xfrm>
            <a:off x="1253519" y="1305556"/>
            <a:ext cx="256570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Polymers: </a:t>
            </a:r>
            <a:r>
              <a:rPr lang="en-US" sz="1799" dirty="0"/>
              <a:t>LCST and UCST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D61631-D513-9DDC-2FAA-65B072648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4" y="1674792"/>
            <a:ext cx="3881301" cy="36305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1BAFF-9A0C-7B88-3BE0-0137A515A802}"/>
              </a:ext>
            </a:extLst>
          </p:cNvPr>
          <p:cNvSpPr txBox="1"/>
          <p:nvPr/>
        </p:nvSpPr>
        <p:spPr>
          <a:xfrm>
            <a:off x="1063154" y="5371872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Tenhu</a:t>
            </a:r>
            <a:r>
              <a:rPr lang="en-US" sz="1400" dirty="0"/>
              <a:t> and Niskanen DOI:10.1039/C6PY01612J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0D0FE43A-B9E8-52FF-D5FD-F43531D2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224" y="6407898"/>
            <a:ext cx="1068917" cy="365030"/>
          </a:xfrm>
        </p:spPr>
        <p:txBody>
          <a:bodyPr/>
          <a:lstStyle/>
          <a:p>
            <a:fld id="{61C45A3A-841E-C04D-A6C3-2A644B41F8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3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AE33-53CD-019F-01E3-675EF8B2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Salt Response of Polymers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8A1C3-E9EC-2655-957A-8170F5F7D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6" b="3813"/>
          <a:stretch/>
        </p:blipFill>
        <p:spPr>
          <a:xfrm>
            <a:off x="74612" y="2230172"/>
            <a:ext cx="5743283" cy="2636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967AE-CD9E-09AB-B1D2-7626CDB5C36C}"/>
              </a:ext>
            </a:extLst>
          </p:cNvPr>
          <p:cNvSpPr txBox="1"/>
          <p:nvPr/>
        </p:nvSpPr>
        <p:spPr>
          <a:xfrm>
            <a:off x="380429" y="1303529"/>
            <a:ext cx="9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B20D5A-AF83-212A-A7B8-991C840A1449}"/>
              </a:ext>
            </a:extLst>
          </p:cNvPr>
          <p:cNvGrpSpPr/>
          <p:nvPr/>
        </p:nvGrpSpPr>
        <p:grpSpPr>
          <a:xfrm>
            <a:off x="6754938" y="4811777"/>
            <a:ext cx="4343399" cy="758952"/>
            <a:chOff x="1827213" y="5507077"/>
            <a:chExt cx="4343399" cy="75895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479E5E1-A875-D517-2523-431F86518E3C}"/>
                </a:ext>
              </a:extLst>
            </p:cNvPr>
            <p:cNvSpPr/>
            <p:nvPr/>
          </p:nvSpPr>
          <p:spPr>
            <a:xfrm>
              <a:off x="1827213" y="5507077"/>
              <a:ext cx="4343399" cy="758952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7BF4ED-0DB3-14B9-6C59-26506D7C8E0E}"/>
                </a:ext>
              </a:extLst>
            </p:cNvPr>
            <p:cNvSpPr txBox="1"/>
            <p:nvPr/>
          </p:nvSpPr>
          <p:spPr>
            <a:xfrm>
              <a:off x="1827213" y="5669823"/>
              <a:ext cx="426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Anti-Polyelectrolyte Effect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4C1E47-E7F3-B92B-9E62-071A9A7438C9}"/>
              </a:ext>
            </a:extLst>
          </p:cNvPr>
          <p:cNvSpPr txBox="1"/>
          <p:nvPr/>
        </p:nvSpPr>
        <p:spPr>
          <a:xfrm>
            <a:off x="6203518" y="1303529"/>
            <a:ext cx="5547416" cy="1179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b="1" dirty="0"/>
              <a:t>Polymers</a:t>
            </a:r>
          </a:p>
          <a:p>
            <a:pPr>
              <a:spcBef>
                <a:spcPts val="1000"/>
              </a:spcBef>
            </a:pPr>
            <a:r>
              <a:rPr lang="en-US" dirty="0"/>
              <a:t>Increase in salt concentration increases chain dimensions</a:t>
            </a:r>
          </a:p>
          <a:p>
            <a:pPr>
              <a:spcBef>
                <a:spcPts val="1000"/>
              </a:spcBef>
            </a:pPr>
            <a:r>
              <a:rPr lang="en-US" dirty="0"/>
              <a:t>Salt type combination alters the effect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DC4C89-4F64-EECF-7CEE-31A669A5BD7F}"/>
              </a:ext>
            </a:extLst>
          </p:cNvPr>
          <p:cNvGrpSpPr/>
          <p:nvPr/>
        </p:nvGrpSpPr>
        <p:grpSpPr>
          <a:xfrm>
            <a:off x="6130924" y="2588919"/>
            <a:ext cx="5715000" cy="2143610"/>
            <a:chOff x="6094412" y="2332280"/>
            <a:chExt cx="5715000" cy="21436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F92BAE-479C-B5DF-E1A8-9BC641759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84" b="11233"/>
            <a:stretch/>
          </p:blipFill>
          <p:spPr>
            <a:xfrm>
              <a:off x="6094412" y="2426047"/>
              <a:ext cx="2306267" cy="17683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FC768C-E8CD-5047-C914-4EA49CAF6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27" b="9962"/>
            <a:stretch/>
          </p:blipFill>
          <p:spPr>
            <a:xfrm>
              <a:off x="9218680" y="2332280"/>
              <a:ext cx="2590732" cy="195589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AF25C151-FB30-0B46-F527-EE1FE78282F5}"/>
                </a:ext>
              </a:extLst>
            </p:cNvPr>
            <p:cNvSpPr/>
            <p:nvPr/>
          </p:nvSpPr>
          <p:spPr>
            <a:xfrm>
              <a:off x="8685212" y="3251071"/>
              <a:ext cx="533400" cy="396879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D6FBB7-C5C2-1B21-65B1-E33C631BC333}"/>
                </a:ext>
              </a:extLst>
            </p:cNvPr>
            <p:cNvSpPr txBox="1"/>
            <p:nvPr/>
          </p:nvSpPr>
          <p:spPr>
            <a:xfrm>
              <a:off x="8505180" y="2903191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[NaCl]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6056EB-8A5A-8F82-ADF6-5C8247B384DE}"/>
                </a:ext>
              </a:extLst>
            </p:cNvPr>
            <p:cNvSpPr txBox="1"/>
            <p:nvPr/>
          </p:nvSpPr>
          <p:spPr>
            <a:xfrm>
              <a:off x="6167006" y="4168113"/>
              <a:ext cx="3731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Delgado &amp; </a:t>
              </a:r>
              <a:r>
                <a:rPr lang="en-US" sz="1400" dirty="0" err="1"/>
                <a:t>Schlenoff</a:t>
              </a:r>
              <a:r>
                <a:rPr lang="en-US" sz="1400" dirty="0"/>
                <a:t>. Macromolecules, 50 (2017)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6518BC-971D-8CD8-48EC-376C08FE470D}"/>
              </a:ext>
            </a:extLst>
          </p:cNvPr>
          <p:cNvGrpSpPr/>
          <p:nvPr/>
        </p:nvGrpSpPr>
        <p:grpSpPr>
          <a:xfrm>
            <a:off x="6721858" y="5595151"/>
            <a:ext cx="4342268" cy="758753"/>
            <a:chOff x="1827213" y="5507077"/>
            <a:chExt cx="4343399" cy="75895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7C65AD4-B66D-DEEC-2CB3-5CE2DEA7558F}"/>
                </a:ext>
              </a:extLst>
            </p:cNvPr>
            <p:cNvSpPr/>
            <p:nvPr/>
          </p:nvSpPr>
          <p:spPr>
            <a:xfrm rot="10800000">
              <a:off x="1827213" y="5507077"/>
              <a:ext cx="4343399" cy="758952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9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EFEFA7-AC90-A4B8-04D3-E2552AD7796C}"/>
                </a:ext>
              </a:extLst>
            </p:cNvPr>
            <p:cNvSpPr txBox="1"/>
            <p:nvPr/>
          </p:nvSpPr>
          <p:spPr>
            <a:xfrm>
              <a:off x="1827213" y="5669831"/>
              <a:ext cx="4267200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9" dirty="0">
                  <a:solidFill>
                    <a:schemeClr val="bg1"/>
                  </a:solidFill>
                </a:rPr>
                <a:t>Polyelectrolyte Effect</a:t>
              </a:r>
            </a:p>
          </p:txBody>
        </p:sp>
      </p:grp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52D5879-E73F-63DB-CD4C-947F6C1C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224" y="6407898"/>
            <a:ext cx="1068917" cy="365030"/>
          </a:xfrm>
        </p:spPr>
        <p:txBody>
          <a:bodyPr/>
          <a:lstStyle/>
          <a:p>
            <a:fld id="{61C45A3A-841E-C04D-A6C3-2A644B41F8F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3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A3D7E27-128B-815A-149F-02C3B5292DE6}"/>
              </a:ext>
            </a:extLst>
          </p:cNvPr>
          <p:cNvSpPr txBox="1">
            <a:spLocks/>
          </p:cNvSpPr>
          <p:nvPr/>
        </p:nvSpPr>
        <p:spPr>
          <a:xfrm>
            <a:off x="573645" y="-22034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99" b="0" i="0" kern="1200">
                <a:solidFill>
                  <a:schemeClr val="bg1"/>
                </a:solidFill>
                <a:latin typeface="+mn-lt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Zwitterionic Polymers: Therapeutic Excipient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E0991-2495-EECB-6FA9-D7B3AF634E38}"/>
              </a:ext>
            </a:extLst>
          </p:cNvPr>
          <p:cNvSpPr txBox="1"/>
          <p:nvPr/>
        </p:nvSpPr>
        <p:spPr>
          <a:xfrm>
            <a:off x="455612" y="2173069"/>
            <a:ext cx="563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some polybetaines can interact with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lower the barrier of denaturization for some proteins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F190E-699A-E9DB-76CF-47CA23B1EAD8}"/>
              </a:ext>
            </a:extLst>
          </p:cNvPr>
          <p:cNvSpPr txBox="1"/>
          <p:nvPr/>
        </p:nvSpPr>
        <p:spPr>
          <a:xfrm>
            <a:off x="455612" y="1283634"/>
            <a:ext cx="1127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Zwitterionic polymers are </a:t>
            </a:r>
            <a:r>
              <a:rPr lang="en-US" sz="1800" i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gaining attention 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alternatives to PEG [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a </a:t>
            </a:r>
            <a:r>
              <a:rPr lang="en-US" sz="1800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therapeutic excipient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 for their ability to </a:t>
            </a:r>
            <a:r>
              <a:rPr lang="en-US" sz="1800" i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stabilize proteins against denaturation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800" i="1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evade immune recognition 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while maintaining extended circulation in vivo”</a:t>
            </a:r>
          </a:p>
          <a:p>
            <a:r>
              <a:rPr lang="en-US" i="1" dirty="0">
                <a:latin typeface="URWPalladioL"/>
              </a:rPr>
              <a:t> -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harmaceutics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D0819E30-B406-C93B-E791-06A51D6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2819400"/>
            <a:ext cx="3505200" cy="35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82E58-A5DF-D3E9-E89F-8D337BFBEF20}"/>
              </a:ext>
            </a:extLst>
          </p:cNvPr>
          <p:cNvSpPr txBox="1"/>
          <p:nvPr/>
        </p:nvSpPr>
        <p:spPr>
          <a:xfrm>
            <a:off x="6094412" y="2173069"/>
            <a:ext cx="563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Fundamental understanding of the polybetaine solution behavior is needed for therapeutic solution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930B3A-D7B8-187D-3093-5E2C19BF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12" y="2819401"/>
            <a:ext cx="3855552" cy="3682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EA52DF-9980-E23E-8252-B1313C85C732}"/>
              </a:ext>
            </a:extLst>
          </p:cNvPr>
          <p:cNvSpPr txBox="1"/>
          <p:nvPr/>
        </p:nvSpPr>
        <p:spPr>
          <a:xfrm rot="2062554">
            <a:off x="9835973" y="3140496"/>
            <a:ext cx="1422993" cy="92333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 Investigation at NIST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7353F-DA2E-5736-1CF9-6A8EF49F5A1E}"/>
              </a:ext>
            </a:extLst>
          </p:cNvPr>
          <p:cNvSpPr txBox="1"/>
          <p:nvPr/>
        </p:nvSpPr>
        <p:spPr>
          <a:xfrm>
            <a:off x="1522412" y="6378763"/>
            <a:ext cx="3260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Kisley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 Biomacromolecules, 19 (2018)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067F9-E2EF-6678-5EB6-FB32BFC91C59}"/>
              </a:ext>
            </a:extLst>
          </p:cNvPr>
          <p:cNvSpPr txBox="1"/>
          <p:nvPr/>
        </p:nvSpPr>
        <p:spPr>
          <a:xfrm>
            <a:off x="7400833" y="6378762"/>
            <a:ext cx="3025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Pickett </a:t>
            </a:r>
            <a:r>
              <a:rPr lang="en-US" sz="1400" i="1" dirty="0"/>
              <a:t>et al</a:t>
            </a:r>
            <a:r>
              <a:rPr lang="en-US" sz="1400" dirty="0"/>
              <a:t>. J. Chem. Phys., 159 (2023)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3BA9C032-F85A-E51E-7D7C-15442DBA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1519" y="6408672"/>
            <a:ext cx="1069195" cy="365125"/>
          </a:xfrm>
        </p:spPr>
        <p:txBody>
          <a:bodyPr/>
          <a:lstStyle/>
          <a:p>
            <a:fld id="{61C45A3A-841E-C04D-A6C3-2A644B41F8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0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35E409F-7D20-A7E4-A931-AE6ACD23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09" y="-41761"/>
            <a:ext cx="10510124" cy="1325218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Extended Hydration From THz Spectroscopy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EE6A12-BA52-CFF7-02AE-081332799100}"/>
              </a:ext>
            </a:extLst>
          </p:cNvPr>
          <p:cNvSpPr txBox="1"/>
          <p:nvPr/>
        </p:nvSpPr>
        <p:spPr>
          <a:xfrm>
            <a:off x="345450" y="5827670"/>
            <a:ext cx="5594384" cy="46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31" indent="-228531"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Ebbinghaus, et al. Proc. Natl. Acad. Sci. 2007, DOI: 10.1073/pnas.0709207104.</a:t>
            </a:r>
          </a:p>
          <a:p>
            <a:pPr marL="228531" indent="-228531">
              <a:buFontTx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Nibali  and </a:t>
            </a:r>
            <a:r>
              <a:rPr lang="en-US" sz="1200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Havenith</a:t>
            </a:r>
            <a:r>
              <a:rPr lang="en-US" sz="1200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 JACS 2014 DOI: 10.1021/ja504441h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266825-BC0F-3B63-CF28-4ED2FB10B6AE}"/>
              </a:ext>
            </a:extLst>
          </p:cNvPr>
          <p:cNvSpPr txBox="1"/>
          <p:nvPr/>
        </p:nvSpPr>
        <p:spPr>
          <a:xfrm>
            <a:off x="345448" y="1339453"/>
            <a:ext cx="5824041" cy="1384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99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Spectroscopic studies reveal a hydration region extending from 10 </a:t>
            </a:r>
            <a:r>
              <a:rPr lang="en-US" sz="1799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Å</a:t>
            </a:r>
            <a:r>
              <a:rPr lang="en-US" sz="1799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to more than 18 Å.</a:t>
            </a:r>
            <a:r>
              <a:rPr lang="en-US" sz="1799" baseline="30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 </a:t>
            </a:r>
            <a:r>
              <a:rPr lang="en-US" sz="1799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(3 to 6 water diameters)</a:t>
            </a:r>
            <a:endParaRPr lang="en-US" sz="1799" baseline="300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1799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99" dirty="0">
                <a:latin typeface="Calibri" panose="020F0502020204030204" pitchFamily="34" charset="0"/>
                <a:cs typeface="Calibri" panose="020F0502020204030204" pitchFamily="34" charset="0"/>
              </a:rPr>
              <a:t>It is appreciated that the hydration layer can actively facilitate protein binding and folding.</a:t>
            </a:r>
            <a:r>
              <a:rPr lang="en-US" sz="1799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pic>
        <p:nvPicPr>
          <p:cNvPr id="1026" name="Picture 2" descr="page5image43129024">
            <a:extLst>
              <a:ext uri="{FF2B5EF4-FFF2-40B4-BE49-F238E27FC236}">
                <a16:creationId xmlns:a16="http://schemas.microsoft.com/office/drawing/2014/main" id="{0533CB92-C5BF-414D-A9A4-03AF3DCF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33" y="1315366"/>
            <a:ext cx="3047206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5image41258656">
            <a:extLst>
              <a:ext uri="{FF2B5EF4-FFF2-40B4-BE49-F238E27FC236}">
                <a16:creationId xmlns:a16="http://schemas.microsoft.com/office/drawing/2014/main" id="{C5B05337-3336-C16F-8C76-4677F0D77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5" b="-1028"/>
          <a:stretch/>
        </p:blipFill>
        <p:spPr bwMode="auto">
          <a:xfrm>
            <a:off x="1218884" y="2724087"/>
            <a:ext cx="3009035" cy="301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5image43129408">
            <a:extLst>
              <a:ext uri="{FF2B5EF4-FFF2-40B4-BE49-F238E27FC236}">
                <a16:creationId xmlns:a16="http://schemas.microsoft.com/office/drawing/2014/main" id="{F488E8BB-AF60-5DCA-DE7A-DBF9DEBD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33" y="1315365"/>
            <a:ext cx="3047206" cy="1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age6image3957035616">
            <a:extLst>
              <a:ext uri="{FF2B5EF4-FFF2-40B4-BE49-F238E27FC236}">
                <a16:creationId xmlns:a16="http://schemas.microsoft.com/office/drawing/2014/main" id="{CC376A01-0D19-7DF3-28B1-033AE3DF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491" y="2238636"/>
            <a:ext cx="5717838" cy="263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0A4E9-50DF-4715-9369-7DC523762E21}"/>
              </a:ext>
            </a:extLst>
          </p:cNvPr>
          <p:cNvSpPr txBox="1"/>
          <p:nvPr/>
        </p:nvSpPr>
        <p:spPr>
          <a:xfrm>
            <a:off x="6060240" y="1330226"/>
            <a:ext cx="5738890" cy="64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799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Vibrational density of states (VDOS) indicates that only the THz frequencies discern between degrees of bound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B958F-782B-4249-9F9F-0AF78C5830FE}"/>
              </a:ext>
            </a:extLst>
          </p:cNvPr>
          <p:cNvSpPr txBox="1"/>
          <p:nvPr/>
        </p:nvSpPr>
        <p:spPr>
          <a:xfrm>
            <a:off x="6097687" y="4869710"/>
            <a:ext cx="6124885" cy="276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Pattni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et al. JPC B, 2017, DOI: 10.1021/acs.jpcb.7b03966 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DE0D0E9-3E2B-9B34-CA56-4480E88A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0224" y="6407898"/>
            <a:ext cx="1068917" cy="365030"/>
          </a:xfrm>
        </p:spPr>
        <p:txBody>
          <a:bodyPr/>
          <a:lstStyle/>
          <a:p>
            <a:fld id="{61C45A3A-841E-C04D-A6C3-2A644B41F8F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2image49900928">
            <a:extLst>
              <a:ext uri="{FF2B5EF4-FFF2-40B4-BE49-F238E27FC236}">
                <a16:creationId xmlns:a16="http://schemas.microsoft.com/office/drawing/2014/main" id="{1173CA2E-A1B8-C648-8727-FCD7F04F5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483" r="626" b="4371"/>
          <a:stretch/>
        </p:blipFill>
        <p:spPr bwMode="auto">
          <a:xfrm>
            <a:off x="6207541" y="2460486"/>
            <a:ext cx="5751471" cy="262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A9560-0F7F-2444-9246-6EA1E22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Debye-Waller Parameter: Context</a:t>
            </a:r>
            <a:endParaRPr lang="en-US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C89B7-FF5C-6F4F-A9A0-CAAD0E01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31AFD4-D1E5-4E42-9593-322AA11CDA05}"/>
                  </a:ext>
                </a:extLst>
              </p:cNvPr>
              <p:cNvSpPr txBox="1"/>
              <p:nvPr/>
            </p:nvSpPr>
            <p:spPr>
              <a:xfrm>
                <a:off x="6094412" y="1578114"/>
                <a:ext cx="58219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MSD after 1ps,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reveals a gradient in the water interfacial mobility</a:t>
                </a:r>
                <a:r>
                  <a:rPr lang="en-US" sz="2000" baseline="30000" dirty="0"/>
                  <a:t>[2]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31AFD4-D1E5-4E42-9593-322AA11CD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578114"/>
                <a:ext cx="5821969" cy="707886"/>
              </a:xfrm>
              <a:prstGeom prst="rect">
                <a:avLst/>
              </a:prstGeom>
              <a:blipFill>
                <a:blip r:embed="rId4"/>
                <a:stretch>
                  <a:fillRect l="-1089" t="-5357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98813F4-A74F-6B45-9C68-511EB1186D34}"/>
              </a:ext>
            </a:extLst>
          </p:cNvPr>
          <p:cNvSpPr/>
          <p:nvPr/>
        </p:nvSpPr>
        <p:spPr>
          <a:xfrm>
            <a:off x="6166452" y="2438400"/>
            <a:ext cx="2916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Amyloid</a:t>
            </a:r>
            <a:r>
              <a:rPr lang="el-GR" sz="2000" u="sng" dirty="0">
                <a:solidFill>
                  <a:schemeClr val="bg1"/>
                </a:solidFill>
              </a:rPr>
              <a:t>-β</a:t>
            </a:r>
            <a:r>
              <a:rPr lang="en-US" sz="2000" u="sng" dirty="0">
                <a:solidFill>
                  <a:schemeClr val="bg1"/>
                </a:solidFill>
              </a:rPr>
              <a:t> Fibril Hydration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8014B-DDAC-24CD-32C9-2B393A904183}"/>
              </a:ext>
            </a:extLst>
          </p:cNvPr>
          <p:cNvSpPr txBox="1"/>
          <p:nvPr/>
        </p:nvSpPr>
        <p:spPr>
          <a:xfrm>
            <a:off x="7313612" y="5176623"/>
            <a:ext cx="4038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Haddadian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et. al. J. Chem. Phys 154 (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F49FE-C737-53B3-E48F-35F4D21DAFF9}"/>
              </a:ext>
            </a:extLst>
          </p:cNvPr>
          <p:cNvSpPr txBox="1"/>
          <p:nvPr/>
        </p:nvSpPr>
        <p:spPr>
          <a:xfrm>
            <a:off x="322218" y="1146273"/>
            <a:ext cx="8134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VDOS is a computationally expensive calculation, Is there a cheaper alternative?</a:t>
            </a:r>
            <a:endParaRPr lang="en-US" sz="18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7707C-B3F2-0100-C5E2-5B366BD26B6D}"/>
              </a:ext>
            </a:extLst>
          </p:cNvPr>
          <p:cNvSpPr txBox="1"/>
          <p:nvPr/>
        </p:nvSpPr>
        <p:spPr>
          <a:xfrm>
            <a:off x="6272151" y="5791200"/>
            <a:ext cx="5686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1" i="0" strike="noStrike" dirty="0">
                <a:solidFill>
                  <a:srgbClr val="1D1D1D"/>
                </a:solidFill>
                <a:effectLst/>
                <a:latin typeface="Calibri" panose="020F0502020204030204" pitchFamily="34" charset="0"/>
              </a:rPr>
              <a:t>Our development is based on these observations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E7E87-84AD-20B5-2442-A861F750EDCD}"/>
                  </a:ext>
                </a:extLst>
              </p:cNvPr>
              <p:cNvSpPr txBox="1"/>
              <p:nvPr/>
            </p:nvSpPr>
            <p:spPr>
              <a:xfrm>
                <a:off x="573645" y="1578114"/>
                <a:ext cx="5105399" cy="4435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From the “shoving” model, relaxation events where a particle</a:t>
                </a:r>
                <a:r>
                  <a:rPr lang="en-US" dirty="0"/>
                  <a:t> escapes from its local cage…</a:t>
                </a:r>
              </a:p>
              <a:p>
                <a:pPr lvl="0" defTabSz="457200">
                  <a:spcBef>
                    <a:spcPts val="12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…should be approximately equal to the shear elastic energy cost for this displacement.</a:t>
                </a:r>
              </a:p>
              <a:p>
                <a:pPr lvl="0" defTabSz="457200">
                  <a:spcBef>
                    <a:spcPts val="12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  <a:sym typeface="Symbol" pitchFamily="2" charset="2"/>
                        </a:rPr>
                        <m:t>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defTabSz="457200">
                  <a:spcBef>
                    <a:spcPts val="1200"/>
                  </a:spcBef>
                  <a:defRPr/>
                </a:pPr>
                <a:r>
                  <a:rPr lang="en-US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Others have then linked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to short-time molecular displacements.</a:t>
                </a:r>
                <a:endParaRPr lang="en-US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defTabSz="457200">
                  <a:spcBef>
                    <a:spcPts val="12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defTabSz="457200">
                  <a:spcBef>
                    <a:spcPts val="1200"/>
                  </a:spcBef>
                  <a:defRPr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Debye-Waller parameter, defined as the MSD on the caging timescale (~1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  <a:endParaRPr lang="en-US" sz="18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E7E87-84AD-20B5-2442-A861F750E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45" y="1578114"/>
                <a:ext cx="5105399" cy="4435125"/>
              </a:xfrm>
              <a:prstGeom prst="rect">
                <a:avLst/>
              </a:prstGeom>
              <a:blipFill>
                <a:blip r:embed="rId5"/>
                <a:stretch>
                  <a:fillRect l="-993" t="-857" r="-248" b="-15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84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23BD-E720-A84C-86AF-3F257986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Hydration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B87EB0-970A-027E-F3EC-4A9D731E661A}"/>
                  </a:ext>
                </a:extLst>
              </p:cNvPr>
              <p:cNvSpPr txBox="1"/>
              <p:nvPr/>
            </p:nvSpPr>
            <p:spPr>
              <a:xfrm>
                <a:off x="455610" y="1356955"/>
                <a:ext cx="53340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Higher temperature and introduction of salt decrease relative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(i.e., Debye-Waller parameter) indicating a stiffer chain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B87EB0-970A-027E-F3EC-4A9D731E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0" y="1356955"/>
                <a:ext cx="5334001" cy="923330"/>
              </a:xfrm>
              <a:prstGeom prst="rect">
                <a:avLst/>
              </a:prstGeom>
              <a:blipFill>
                <a:blip r:embed="rId2"/>
                <a:stretch>
                  <a:fillRect l="-1188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401FD3B-DAD8-49CE-975E-E5A3EB681C9C}"/>
              </a:ext>
            </a:extLst>
          </p:cNvPr>
          <p:cNvSpPr txBox="1"/>
          <p:nvPr/>
        </p:nvSpPr>
        <p:spPr>
          <a:xfrm>
            <a:off x="455611" y="5297269"/>
            <a:ext cx="5448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We have quantified and visualized the dynamic hydration layer for these polymers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74E52-14F3-298D-CF63-23E525483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28" y="1250415"/>
            <a:ext cx="5448296" cy="5012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CF9AE3-5BDF-383F-ED4F-BAC798319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7612" y="2102049"/>
            <a:ext cx="4089538" cy="306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CF655-5169-413C-4F2D-687C417C5F59}"/>
              </a:ext>
            </a:extLst>
          </p:cNvPr>
          <p:cNvSpPr txBox="1"/>
          <p:nvPr/>
        </p:nvSpPr>
        <p:spPr>
          <a:xfrm>
            <a:off x="455609" y="6100895"/>
            <a:ext cx="48515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Clark, Prabhu, Douglas . JPC B 127, 38, 8185 (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2023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DOI: 10.1021/acs.jpcb.3c03654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BC87E5E-5BB1-4C0D-2372-78FBEDDF6167}"/>
              </a:ext>
            </a:extLst>
          </p:cNvPr>
          <p:cNvSpPr txBox="1">
            <a:spLocks/>
          </p:cNvSpPr>
          <p:nvPr/>
        </p:nvSpPr>
        <p:spPr>
          <a:xfrm>
            <a:off x="11071519" y="6408672"/>
            <a:ext cx="10691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1C45A3A-841E-C04D-A6C3-2A644B41F8FE}" type="slidenum">
              <a:rPr lang="en-US" sz="1200" smtClean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pPr algn="r"/>
              <a:t>8</a:t>
            </a:fld>
            <a:endParaRPr lang="en-US" sz="1200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79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23BD-E720-A84C-86AF-3F257986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Effects on Linear Polymer Solvation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98496B-AB6B-31C8-E786-5F1E4DE7CABF}"/>
                  </a:ext>
                </a:extLst>
              </p:cNvPr>
              <p:cNvSpPr txBox="1"/>
              <p:nvPr/>
            </p:nvSpPr>
            <p:spPr>
              <a:xfrm>
                <a:off x="455611" y="1386383"/>
                <a:ext cx="6625287" cy="5386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𝑅𝑇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kern="100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 kern="1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 kern="10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i="1" kern="10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kern="1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 kern="1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kern="10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 kern="10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0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 kern="10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0+</m:t>
                          </m:r>
                          <m:sSub>
                            <m:sSubPr>
                              <m:ctrlPr>
                                <a:rPr lang="en-US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kern="1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 kern="1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𝜒</m:t>
                          </m:r>
                        </m:e>
                      </m:d>
                    </m:oMath>
                  </m:oMathPara>
                </a14:m>
                <a:endParaRPr lang="en-US" sz="24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kern="100" dirty="0"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For a single linear chain in this constrained configuration, we regain the intended value of 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𝜒</m:t>
                    </m:r>
                  </m:oMath>
                </a14:m>
                <a:r>
                  <a:rPr lang="en-US" kern="100" dirty="0">
                    <a:latin typeface="Calibri" panose="020F0502020204030204" pitchFamily="34" charset="0"/>
                    <a:ea typeface="Aptos" panose="020B0004020202020204" pitchFamily="34" charset="0"/>
                    <a:cs typeface="Calibri" panose="020F0502020204030204" pitchFamily="34" charset="0"/>
                  </a:rPr>
                  <a:t> with a constant entropic contribution (in theory)</a:t>
                </a:r>
                <a:endParaRPr lang="en-US" sz="18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taken from Andreev et al.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𝑃𝐼</m:t>
                        </m:r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𝑃𝑆</m:t>
                        </m:r>
                      </m:sub>
                    </m:sSub>
                  </m:oMath>
                </a14:m>
                <a:r>
                  <a:rPr lang="en-US" dirty="0"/>
                  <a:t> to avoid convolution of preferred ion interactions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𝑃𝑆</m:t>
                        </m:r>
                      </m:sub>
                    </m:sSub>
                    <m:r>
                      <a:rPr lang="en-US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{</a:t>
                </a:r>
              </a:p>
              <a:p>
                <a:r>
                  <a:rPr lang="en-US" b="1" dirty="0"/>
                  <a:t>    0.4, # Hydrophobic </a:t>
                </a:r>
              </a:p>
              <a:p>
                <a:r>
                  <a:rPr lang="en-US" b="1" dirty="0"/>
                  <a:t>    1.0, # Neutral </a:t>
                </a:r>
              </a:p>
              <a:p>
                <a:r>
                  <a:rPr lang="en-US" b="1" dirty="0"/>
                  <a:t>    2.0 # Hydrophilic</a:t>
                </a:r>
              </a:p>
              <a:p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98496B-AB6B-31C8-E786-5F1E4DE7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1" y="1386383"/>
                <a:ext cx="6625287" cy="5386090"/>
              </a:xfrm>
              <a:prstGeom prst="rect">
                <a:avLst/>
              </a:prstGeom>
              <a:blipFill>
                <a:blip r:embed="rId3"/>
                <a:stretch>
                  <a:fillRect l="-958" b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90D34F-D56E-9091-BF3E-245DBA8B1E25}"/>
              </a:ext>
            </a:extLst>
          </p:cNvPr>
          <p:cNvSpPr txBox="1"/>
          <p:nvPr/>
        </p:nvSpPr>
        <p:spPr>
          <a:xfrm rot="1800000" flipH="1">
            <a:off x="3262023" y="2346957"/>
            <a:ext cx="27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Entropy of Polymer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37FD6EF-DB3D-991A-BA39-AB21994F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6E787D-6143-8BFC-D06C-9574E9D52C1C}"/>
              </a:ext>
            </a:extLst>
          </p:cNvPr>
          <p:cNvCxnSpPr>
            <a:cxnSpLocks/>
          </p:cNvCxnSpPr>
          <p:nvPr/>
        </p:nvCxnSpPr>
        <p:spPr>
          <a:xfrm flipV="1">
            <a:off x="2503831" y="1388066"/>
            <a:ext cx="2115000" cy="40655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491B81-DCCA-D098-E9E1-71A66636B80E}"/>
              </a:ext>
            </a:extLst>
          </p:cNvPr>
          <p:cNvSpPr txBox="1"/>
          <p:nvPr/>
        </p:nvSpPr>
        <p:spPr>
          <a:xfrm>
            <a:off x="4546691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5FB917-1E3F-03D3-D104-8DA284616DB7}"/>
              </a:ext>
            </a:extLst>
          </p:cNvPr>
          <p:cNvSpPr>
            <a:spLocks noChangeAspect="1"/>
          </p:cNvSpPr>
          <p:nvPr/>
        </p:nvSpPr>
        <p:spPr>
          <a:xfrm rot="5400000">
            <a:off x="8398551" y="1386259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rgbClr val="B2B2FF">
                  <a:shade val="67500"/>
                  <a:satMod val="115000"/>
                </a:srgbClr>
              </a:gs>
              <a:gs pos="9000">
                <a:srgbClr val="B2B2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95F3C3-65C9-9988-FBEB-7534FDBD45B0}"/>
              </a:ext>
            </a:extLst>
          </p:cNvPr>
          <p:cNvSpPr>
            <a:spLocks noChangeAspect="1"/>
          </p:cNvSpPr>
          <p:nvPr/>
        </p:nvSpPr>
        <p:spPr>
          <a:xfrm rot="5400000">
            <a:off x="8398551" y="2057777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rgbClr val="B2B2FF">
                  <a:shade val="67500"/>
                  <a:satMod val="115000"/>
                </a:srgbClr>
              </a:gs>
              <a:gs pos="9000">
                <a:srgbClr val="B2B2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B32650C-3251-5503-0606-DA93DCCC5AEB}"/>
              </a:ext>
            </a:extLst>
          </p:cNvPr>
          <p:cNvSpPr>
            <a:spLocks noChangeAspect="1"/>
          </p:cNvSpPr>
          <p:nvPr/>
        </p:nvSpPr>
        <p:spPr>
          <a:xfrm rot="5400000">
            <a:off x="8398551" y="2743076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rgbClr val="B2B2FF">
                  <a:shade val="67500"/>
                  <a:satMod val="115000"/>
                </a:srgbClr>
              </a:gs>
              <a:gs pos="9000">
                <a:srgbClr val="B2B2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81551F-DB21-0994-44BD-DCD4987BC622}"/>
              </a:ext>
            </a:extLst>
          </p:cNvPr>
          <p:cNvSpPr>
            <a:spLocks noChangeAspect="1"/>
          </p:cNvSpPr>
          <p:nvPr/>
        </p:nvSpPr>
        <p:spPr>
          <a:xfrm rot="5400000">
            <a:off x="8398551" y="3428876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rgbClr val="B2B2FF">
                  <a:shade val="67500"/>
                  <a:satMod val="115000"/>
                </a:srgbClr>
              </a:gs>
              <a:gs pos="9000">
                <a:srgbClr val="B2B2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7EC667F-34DE-5044-5DCD-F4E63DEA79D3}"/>
              </a:ext>
            </a:extLst>
          </p:cNvPr>
          <p:cNvSpPr>
            <a:spLocks noChangeAspect="1"/>
          </p:cNvSpPr>
          <p:nvPr/>
        </p:nvSpPr>
        <p:spPr>
          <a:xfrm rot="5400000">
            <a:off x="8398551" y="4114175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rgbClr val="B2B2FF">
                  <a:shade val="67500"/>
                  <a:satMod val="115000"/>
                </a:srgbClr>
              </a:gs>
              <a:gs pos="9000">
                <a:srgbClr val="B2B2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B0EBE5C-C505-E23F-7A29-23A0C40F0D1A}"/>
              </a:ext>
            </a:extLst>
          </p:cNvPr>
          <p:cNvSpPr>
            <a:spLocks noChangeAspect="1"/>
          </p:cNvSpPr>
          <p:nvPr/>
        </p:nvSpPr>
        <p:spPr>
          <a:xfrm rot="5400000">
            <a:off x="8398551" y="4799474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rgbClr val="B2B2FF">
                  <a:shade val="67500"/>
                  <a:satMod val="115000"/>
                </a:srgbClr>
              </a:gs>
              <a:gs pos="9000">
                <a:srgbClr val="B2B2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A2750A-7E1A-EBE8-D69A-74230C7F1759}"/>
              </a:ext>
            </a:extLst>
          </p:cNvPr>
          <p:cNvSpPr>
            <a:spLocks noChangeAspect="1"/>
          </p:cNvSpPr>
          <p:nvPr/>
        </p:nvSpPr>
        <p:spPr>
          <a:xfrm rot="5400000">
            <a:off x="8398551" y="5484272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rgbClr val="B2B2FF">
                  <a:shade val="67500"/>
                  <a:satMod val="115000"/>
                </a:srgbClr>
              </a:gs>
              <a:gs pos="9000">
                <a:srgbClr val="B2B2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A656C6-BE92-11BD-98A6-FFDAC60F6065}"/>
              </a:ext>
            </a:extLst>
          </p:cNvPr>
          <p:cNvSpPr>
            <a:spLocks noChangeAspect="1"/>
          </p:cNvSpPr>
          <p:nvPr/>
        </p:nvSpPr>
        <p:spPr>
          <a:xfrm rot="5400000">
            <a:off x="9936532" y="3160807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CD342B-E2E7-D01C-D1E4-71A9A5F8074D}"/>
              </a:ext>
            </a:extLst>
          </p:cNvPr>
          <p:cNvSpPr>
            <a:spLocks noChangeAspect="1"/>
          </p:cNvSpPr>
          <p:nvPr/>
        </p:nvSpPr>
        <p:spPr>
          <a:xfrm rot="5400000">
            <a:off x="9371136" y="3744506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9BBDD8-B406-1218-6674-5091D825899E}"/>
              </a:ext>
            </a:extLst>
          </p:cNvPr>
          <p:cNvSpPr>
            <a:spLocks noChangeAspect="1"/>
          </p:cNvSpPr>
          <p:nvPr/>
        </p:nvSpPr>
        <p:spPr>
          <a:xfrm rot="5400000">
            <a:off x="10112992" y="4023405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7EC03B8-1ADC-FBE6-CBC7-82506CAC5370}"/>
              </a:ext>
            </a:extLst>
          </p:cNvPr>
          <p:cNvSpPr>
            <a:spLocks noChangeAspect="1"/>
          </p:cNvSpPr>
          <p:nvPr/>
        </p:nvSpPr>
        <p:spPr>
          <a:xfrm rot="5400000">
            <a:off x="9432199" y="4543103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9AD050-EF4A-3773-757D-0E2FDF999279}"/>
              </a:ext>
            </a:extLst>
          </p:cNvPr>
          <p:cNvSpPr>
            <a:spLocks noChangeAspect="1"/>
          </p:cNvSpPr>
          <p:nvPr/>
        </p:nvSpPr>
        <p:spPr>
          <a:xfrm rot="5400000">
            <a:off x="10100292" y="4886004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4C60D8-1A2B-CA18-C32A-A3C326DF8E87}"/>
              </a:ext>
            </a:extLst>
          </p:cNvPr>
          <p:cNvSpPr>
            <a:spLocks noChangeAspect="1"/>
          </p:cNvSpPr>
          <p:nvPr/>
        </p:nvSpPr>
        <p:spPr>
          <a:xfrm rot="5400000">
            <a:off x="9457599" y="5361110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86CD5DD-CF1C-EA7D-5359-79C316BEF18E}"/>
              </a:ext>
            </a:extLst>
          </p:cNvPr>
          <p:cNvSpPr>
            <a:spLocks noChangeAspect="1"/>
          </p:cNvSpPr>
          <p:nvPr/>
        </p:nvSpPr>
        <p:spPr>
          <a:xfrm rot="5400000">
            <a:off x="10173621" y="5704011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E156E33-8F57-C6CF-C14E-E025B878FACB}"/>
              </a:ext>
            </a:extLst>
          </p:cNvPr>
          <p:cNvSpPr>
            <a:spLocks noChangeAspect="1"/>
          </p:cNvSpPr>
          <p:nvPr/>
        </p:nvSpPr>
        <p:spPr>
          <a:xfrm rot="5400000">
            <a:off x="9267099" y="1337691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64CBE74-86EB-6646-E139-5C50E414C144}"/>
              </a:ext>
            </a:extLst>
          </p:cNvPr>
          <p:cNvSpPr>
            <a:spLocks noChangeAspect="1"/>
          </p:cNvSpPr>
          <p:nvPr/>
        </p:nvSpPr>
        <p:spPr>
          <a:xfrm rot="5400000">
            <a:off x="9250482" y="2933779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B0DA04-8570-3D07-5129-38D8EDA52EB7}"/>
              </a:ext>
            </a:extLst>
          </p:cNvPr>
          <p:cNvSpPr>
            <a:spLocks noChangeAspect="1"/>
          </p:cNvSpPr>
          <p:nvPr/>
        </p:nvSpPr>
        <p:spPr>
          <a:xfrm rot="5400000">
            <a:off x="9242007" y="2115773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ABB2A1F-8F8B-3462-C0A6-3497B1CFC99F}"/>
              </a:ext>
            </a:extLst>
          </p:cNvPr>
          <p:cNvSpPr>
            <a:spLocks noChangeAspect="1"/>
          </p:cNvSpPr>
          <p:nvPr/>
        </p:nvSpPr>
        <p:spPr>
          <a:xfrm rot="5400000">
            <a:off x="9953148" y="2342801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836251E-76E6-3A86-B80C-48677443FE44}"/>
              </a:ext>
            </a:extLst>
          </p:cNvPr>
          <p:cNvSpPr>
            <a:spLocks noChangeAspect="1"/>
          </p:cNvSpPr>
          <p:nvPr/>
        </p:nvSpPr>
        <p:spPr>
          <a:xfrm rot="5400000">
            <a:off x="10057185" y="1582275"/>
            <a:ext cx="685800" cy="686049"/>
          </a:xfrm>
          <a:prstGeom prst="ellipse">
            <a:avLst/>
          </a:prstGeom>
          <a:gradFill flip="none" rotWithShape="1">
            <a:gsLst>
              <a:gs pos="82000">
                <a:schemeClr val="accent5">
                  <a:lumMod val="75000"/>
                </a:schemeClr>
              </a:gs>
              <a:gs pos="9000">
                <a:schemeClr val="accent5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8AD361-A662-9642-90B8-46C50B5C1E6A}"/>
              </a:ext>
            </a:extLst>
          </p:cNvPr>
          <p:cNvSpPr/>
          <p:nvPr/>
        </p:nvSpPr>
        <p:spPr>
          <a:xfrm>
            <a:off x="10239559" y="1337815"/>
            <a:ext cx="960253" cy="5091207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80000">
                <a:schemeClr val="bg1">
                  <a:alpha val="50000"/>
                </a:schemeClr>
              </a:gs>
              <a:gs pos="63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F550531-5CD3-0A5D-F27E-915728BDCD1C}"/>
                  </a:ext>
                </a:extLst>
              </p:cNvPr>
              <p:cNvSpPr txBox="1"/>
              <p:nvPr/>
            </p:nvSpPr>
            <p:spPr>
              <a:xfrm>
                <a:off x="11114504" y="4582389"/>
                <a:ext cx="7239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𝑆𝑆</m:t>
                        </m:r>
                      </m:sub>
                    </m:sSub>
                  </m:oMath>
                </a14:m>
                <a:r>
                  <a:rPr lang="en-US" dirty="0"/>
                  <a:t>=1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F550531-5CD3-0A5D-F27E-915728BDC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504" y="4582389"/>
                <a:ext cx="723917" cy="369332"/>
              </a:xfrm>
              <a:prstGeom prst="rect">
                <a:avLst/>
              </a:prstGeom>
              <a:blipFill>
                <a:blip r:embed="rId4"/>
                <a:stretch>
                  <a:fillRect t="-6667" r="-517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>
            <a:extLst>
              <a:ext uri="{FF2B5EF4-FFF2-40B4-BE49-F238E27FC236}">
                <a16:creationId xmlns:a16="http://schemas.microsoft.com/office/drawing/2014/main" id="{0250E521-DC33-FD26-662A-45BE1E6AEABA}"/>
              </a:ext>
            </a:extLst>
          </p:cNvPr>
          <p:cNvSpPr/>
          <p:nvPr/>
        </p:nvSpPr>
        <p:spPr>
          <a:xfrm>
            <a:off x="10146509" y="4411022"/>
            <a:ext cx="990103" cy="712067"/>
          </a:xfrm>
          <a:prstGeom prst="arc">
            <a:avLst>
              <a:gd name="adj1" fmla="val 16200000"/>
              <a:gd name="adj2" fmla="val 5234075"/>
            </a:avLst>
          </a:prstGeom>
          <a:ln w="381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0927815-81C1-F946-4EA7-230A3BEE6474}"/>
                  </a:ext>
                </a:extLst>
              </p:cNvPr>
              <p:cNvSpPr txBox="1"/>
              <p:nvPr/>
            </p:nvSpPr>
            <p:spPr>
              <a:xfrm>
                <a:off x="7050959" y="4543264"/>
                <a:ext cx="11056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r>
                  <a:rPr lang="en-US" dirty="0"/>
                  <a:t>=1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0927815-81C1-F946-4EA7-230A3BEE6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959" y="4543264"/>
                <a:ext cx="110565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c 52">
            <a:extLst>
              <a:ext uri="{FF2B5EF4-FFF2-40B4-BE49-F238E27FC236}">
                <a16:creationId xmlns:a16="http://schemas.microsoft.com/office/drawing/2014/main" id="{A7E006BC-F817-FF8D-C943-B77A5340B1C0}"/>
              </a:ext>
            </a:extLst>
          </p:cNvPr>
          <p:cNvSpPr/>
          <p:nvPr/>
        </p:nvSpPr>
        <p:spPr>
          <a:xfrm rot="10800000">
            <a:off x="7801862" y="4469532"/>
            <a:ext cx="990103" cy="712067"/>
          </a:xfrm>
          <a:prstGeom prst="arc">
            <a:avLst>
              <a:gd name="adj1" fmla="val 16200000"/>
              <a:gd name="adj2" fmla="val 5234075"/>
            </a:avLst>
          </a:prstGeom>
          <a:ln w="381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1B5AF39-00FE-B1DD-5D8C-0AF5F5578D24}"/>
                  </a:ext>
                </a:extLst>
              </p:cNvPr>
              <p:cNvSpPr txBox="1"/>
              <p:nvPr/>
            </p:nvSpPr>
            <p:spPr>
              <a:xfrm>
                <a:off x="6932612" y="6240309"/>
                <a:ext cx="21797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𝑃𝑆</m:t>
                        </m:r>
                      </m:sub>
                    </m:sSub>
                    <m:r>
                      <a:rPr lang="en-US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{ 0.4, 1.0, 2.0}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1B5AF39-00FE-B1DD-5D8C-0AF5F5578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612" y="6240309"/>
                <a:ext cx="2179755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c 54">
            <a:extLst>
              <a:ext uri="{FF2B5EF4-FFF2-40B4-BE49-F238E27FC236}">
                <a16:creationId xmlns:a16="http://schemas.microsoft.com/office/drawing/2014/main" id="{03C1A39A-2D61-2F85-AC18-A8F51FE4851C}"/>
              </a:ext>
            </a:extLst>
          </p:cNvPr>
          <p:cNvSpPr/>
          <p:nvPr/>
        </p:nvSpPr>
        <p:spPr>
          <a:xfrm rot="5400000">
            <a:off x="8801330" y="5789577"/>
            <a:ext cx="990103" cy="712067"/>
          </a:xfrm>
          <a:prstGeom prst="arc">
            <a:avLst>
              <a:gd name="adj1" fmla="val 16200000"/>
              <a:gd name="adj2" fmla="val 5234075"/>
            </a:avLst>
          </a:prstGeom>
          <a:ln w="381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98035-FD5B-B21B-602A-7F4A6FDEE5A8}"/>
              </a:ext>
            </a:extLst>
          </p:cNvPr>
          <p:cNvSpPr txBox="1"/>
          <p:nvPr/>
        </p:nvSpPr>
        <p:spPr>
          <a:xfrm rot="1800000" flipH="1">
            <a:off x="4948542" y="2362468"/>
            <a:ext cx="27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Entropy of Solvent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67D67-5466-F37A-5532-6ABAC5F107F7}"/>
              </a:ext>
            </a:extLst>
          </p:cNvPr>
          <p:cNvSpPr txBox="1"/>
          <p:nvPr/>
        </p:nvSpPr>
        <p:spPr>
          <a:xfrm rot="1800000" flipH="1">
            <a:off x="5860332" y="2383986"/>
            <a:ext cx="27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Enthalpy of Solvent</a:t>
            </a:r>
          </a:p>
        </p:txBody>
      </p:sp>
    </p:spTree>
    <p:extLst>
      <p:ext uri="{BB962C8B-B14F-4D97-AF65-F5344CB8AC3E}">
        <p14:creationId xmlns:p14="http://schemas.microsoft.com/office/powerpoint/2010/main" val="36335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1_MML_Master_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ent_x0020_Changes_x0020_to_x0020_Document xmlns="8f27d770-b0c7-473d-9957-aa4cb4c76cb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69EAE7A4153744AA9156BF4C7227DE" ma:contentTypeVersion="2" ma:contentTypeDescription="Create a new document." ma:contentTypeScope="" ma:versionID="840153dab1d986de95ec0754edbaeffc">
  <xsd:schema xmlns:xsd="http://www.w3.org/2001/XMLSchema" xmlns:xs="http://www.w3.org/2001/XMLSchema" xmlns:p="http://schemas.microsoft.com/office/2006/metadata/properties" xmlns:ns2="8f27d770-b0c7-473d-9957-aa4cb4c76cb1" targetNamespace="http://schemas.microsoft.com/office/2006/metadata/properties" ma:root="true" ma:fieldsID="94b66cda0a6d725220479fae75ae4553" ns2:_="">
    <xsd:import namespace="8f27d770-b0c7-473d-9957-aa4cb4c76cb1"/>
    <xsd:element name="properties">
      <xsd:complexType>
        <xsd:sequence>
          <xsd:element name="documentManagement">
            <xsd:complexType>
              <xsd:all>
                <xsd:element ref="ns2:Recent_x0020_Changes_x0020_to_x0020_Docu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27d770-b0c7-473d-9957-aa4cb4c76cb1" elementFormDefault="qualified">
    <xsd:import namespace="http://schemas.microsoft.com/office/2006/documentManagement/types"/>
    <xsd:import namespace="http://schemas.microsoft.com/office/infopath/2007/PartnerControls"/>
    <xsd:element name="Recent_x0020_Changes_x0020_to_x0020_Document" ma:index="8" nillable="true" ma:displayName="Recent Changes to Document" ma:internalName="Recent_x0020_Changes_x0020_to_x0020_Document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858F5-9636-4580-8EF0-95919BB4CC87}">
  <ds:schemaRefs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8f27d770-b0c7-473d-9957-aa4cb4c76cb1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D62D97C-FE0B-4B04-A185-CA030234E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27d770-b0c7-473d-9957-aa4cb4c76c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B1E473-3373-4926-B584-47D037BC37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67753</TotalTime>
  <Words>1503</Words>
  <Application>Microsoft Macintosh PowerPoint</Application>
  <PresentationFormat>Custom</PresentationFormat>
  <Paragraphs>215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Arial</vt:lpstr>
      <vt:lpstr>Calibri</vt:lpstr>
      <vt:lpstr>Calibri Light</vt:lpstr>
      <vt:lpstr>Cambria Math</vt:lpstr>
      <vt:lpstr>Courier New</vt:lpstr>
      <vt:lpstr>Helvetica</vt:lpstr>
      <vt:lpstr>Raleway Medium</vt:lpstr>
      <vt:lpstr>Times</vt:lpstr>
      <vt:lpstr>URWPalladioL</vt:lpstr>
      <vt:lpstr>Wingdings</vt:lpstr>
      <vt:lpstr>1_MML_Master_Slide</vt:lpstr>
      <vt:lpstr>Custom Design</vt:lpstr>
      <vt:lpstr>1_Custom Design</vt:lpstr>
      <vt:lpstr>PowerPoint Presentation</vt:lpstr>
      <vt:lpstr>Thermodynamics of Dynamic Hydration Layer</vt:lpstr>
      <vt:lpstr>Temperature Response of Polymers</vt:lpstr>
      <vt:lpstr>Salt Response of Polymers</vt:lpstr>
      <vt:lpstr>PowerPoint Presentation</vt:lpstr>
      <vt:lpstr>Extended Hydration From THz Spectroscopy</vt:lpstr>
      <vt:lpstr>Debye-Waller Parameter: Context</vt:lpstr>
      <vt:lpstr>Hydration Comparison</vt:lpstr>
      <vt:lpstr>Ion Effects on Linear Polymer Solvation</vt:lpstr>
      <vt:lpstr>Radial Distribution Function: T* = 0.7</vt:lpstr>
      <vt:lpstr>Dynamic Hydration Layer: T* = 0.7</vt:lpstr>
      <vt:lpstr>Dynamic Hydration Layer</vt:lpstr>
      <vt:lpstr>Free Energy Contributions of Solvation</vt:lpstr>
      <vt:lpstr>Coordination</vt:lpstr>
      <vt:lpstr>Coordination with in 2.5 σ from Polymer</vt:lpstr>
      <vt:lpstr>Kirkwood Buff Integrals</vt:lpstr>
      <vt:lpstr>Kirkwood Buff Integral: Polymer-Solvent</vt:lpstr>
      <vt:lpstr>Ion Partitioning</vt:lpstr>
      <vt:lpstr>Where are we now?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Kauffman</dc:creator>
  <cp:lastModifiedBy>Jennifer Clark</cp:lastModifiedBy>
  <cp:revision>1522</cp:revision>
  <cp:lastPrinted>2023-02-09T20:40:00Z</cp:lastPrinted>
  <dcterms:created xsi:type="dcterms:W3CDTF">2011-10-12T20:44:26Z</dcterms:created>
  <dcterms:modified xsi:type="dcterms:W3CDTF">2025-11-08T21:47:36Z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0x0101006569EAE7A4153744AA9156BF4C7227DE</vt:lpwstr>
  </property>
</Properties>
</file>